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36"/>
  </p:notesMasterIdLst>
  <p:handoutMasterIdLst>
    <p:handoutMasterId r:id="rId37"/>
  </p:handoutMasterIdLst>
  <p:sldIdLst>
    <p:sldId id="257" r:id="rId4"/>
    <p:sldId id="311" r:id="rId5"/>
    <p:sldId id="312" r:id="rId6"/>
    <p:sldId id="313" r:id="rId7"/>
    <p:sldId id="314" r:id="rId8"/>
    <p:sldId id="315" r:id="rId9"/>
    <p:sldId id="293" r:id="rId10"/>
    <p:sldId id="295" r:id="rId11"/>
    <p:sldId id="304" r:id="rId12"/>
    <p:sldId id="262" r:id="rId13"/>
    <p:sldId id="263" r:id="rId14"/>
    <p:sldId id="266" r:id="rId15"/>
    <p:sldId id="271" r:id="rId16"/>
    <p:sldId id="317" r:id="rId17"/>
    <p:sldId id="276" r:id="rId18"/>
    <p:sldId id="278" r:id="rId19"/>
    <p:sldId id="319" r:id="rId20"/>
    <p:sldId id="305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31" r:id="rId29"/>
    <p:sldId id="337" r:id="rId30"/>
    <p:sldId id="332" r:id="rId31"/>
    <p:sldId id="335" r:id="rId32"/>
    <p:sldId id="334" r:id="rId33"/>
    <p:sldId id="333" r:id="rId34"/>
    <p:sldId id="336" r:id="rId35"/>
  </p:sldIdLst>
  <p:sldSz cx="12188825" cy="6858000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114" y="114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8037A-5A38-D44C-B83D-C42706D82409}" type="datetimeFigureOut">
              <a:rPr lang="de-DE" smtClean="0"/>
              <a:t>01.04.2022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4B73B-BBF8-3C49-B37F-FD5F069D68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46565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8C9EE6-4270-AD4C-B7CB-75F4D98EEFB3}" type="datetimeFigureOut">
              <a:rPr lang="de-DE" smtClean="0"/>
              <a:t>01.04.2022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283E1-06C3-9C47-A43A-DFB07643CE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40298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283E1-06C3-9C47-A43A-DFB07643CE49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756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5253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/>
          <a:lstStyle/>
          <a:p>
            <a:fld id="{38A3FE77-347E-EB4E-AD4A-BA98ECBBBDCD}" type="datetime1">
              <a:rPr lang="de-DE" smtClean="0"/>
              <a:t>01.04.2022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/>
          <a:lstStyle/>
          <a:p>
            <a:fld id="{05B0B96C-B9C9-1E45-967F-7FDE31A46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802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093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/>
          <a:lstStyle/>
          <a:p>
            <a:fld id="{090D1263-C427-0645-A1E4-A8E7ED105BEE}" type="datetime1">
              <a:rPr lang="de-DE" smtClean="0"/>
              <a:t>01.04.2022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/>
          <a:lstStyle/>
          <a:p>
            <a:fld id="{05B0B96C-B9C9-1E45-967F-7FDE31A46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1629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2939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071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6231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/>
          <a:lstStyle/>
          <a:p>
            <a:fld id="{80A0541F-9122-4F4D-A43A-3CE091BC699E}" type="datetime1">
              <a:rPr lang="de-DE" smtClean="0"/>
              <a:t>01.04.2022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/>
          <a:lstStyle/>
          <a:p>
            <a:fld id="{05B0B96C-B9C9-1E45-967F-7FDE31A46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6248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316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636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510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FB4A-E790-41B5-B3F2-E6FF1B6E5ED6}" type="datetimeFigureOut">
              <a:rPr lang="de-DE" smtClean="0"/>
              <a:t>01.04.2022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77A59-4987-4A22-BD29-4029DCC8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6594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FB4A-E790-41B5-B3F2-E6FF1B6E5ED6}" type="datetimeFigureOut">
              <a:rPr lang="de-DE" smtClean="0"/>
              <a:t>01.04.2022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77A59-4987-4A22-BD29-4029DCC8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0156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FB4A-E790-41B5-B3F2-E6FF1B6E5ED6}" type="datetimeFigureOut">
              <a:rPr lang="de-DE" smtClean="0"/>
              <a:t>01.04.2022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77A59-4987-4A22-BD29-4029DCC8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9567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FB4A-E790-41B5-B3F2-E6FF1B6E5ED6}" type="datetimeFigureOut">
              <a:rPr lang="de-DE" smtClean="0"/>
              <a:t>01.04.2022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77A59-4987-4A22-BD29-4029DCC8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4723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FB4A-E790-41B5-B3F2-E6FF1B6E5ED6}" type="datetimeFigureOut">
              <a:rPr lang="de-DE" smtClean="0"/>
              <a:t>01.04.2022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77A59-4987-4A22-BD29-4029DCC8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0290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FB4A-E790-41B5-B3F2-E6FF1B6E5ED6}" type="datetimeFigureOut">
              <a:rPr lang="de-DE" smtClean="0"/>
              <a:t>01.04.2022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77A59-4987-4A22-BD29-4029DCC8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8979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FB4A-E790-41B5-B3F2-E6FF1B6E5ED6}" type="datetimeFigureOut">
              <a:rPr lang="de-DE" smtClean="0"/>
              <a:t>01.04.2022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77A59-4987-4A22-BD29-4029DCC8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08438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FB4A-E790-41B5-B3F2-E6FF1B6E5ED6}" type="datetimeFigureOut">
              <a:rPr lang="de-DE" smtClean="0"/>
              <a:t>01.04.2022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77A59-4987-4A22-BD29-4029DCC8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4622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FB4A-E790-41B5-B3F2-E6FF1B6E5ED6}" type="datetimeFigureOut">
              <a:rPr lang="de-DE" smtClean="0"/>
              <a:t>01.04.2022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77A59-4987-4A22-BD29-4029DCC8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67050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FB4A-E790-41B5-B3F2-E6FF1B6E5ED6}" type="datetimeFigureOut">
              <a:rPr lang="de-DE" smtClean="0"/>
              <a:t>01.04.2022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77A59-4987-4A22-BD29-4029DCC8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8535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FB4A-E790-41B5-B3F2-E6FF1B6E5ED6}" type="datetimeFigureOut">
              <a:rPr lang="de-DE" smtClean="0"/>
              <a:t>01.04.2022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77A59-4987-4A22-BD29-4029DCC8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5059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53536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09441" y="6356353"/>
            <a:ext cx="2844059" cy="365125"/>
          </a:xfrm>
          <a:prstGeom prst="rect">
            <a:avLst/>
          </a:prstGeom>
        </p:spPr>
        <p:txBody>
          <a:bodyPr/>
          <a:lstStyle/>
          <a:p>
            <a:fld id="{38A3FE77-347E-EB4E-AD4A-BA98ECBBBDCD}" type="datetime1">
              <a:rPr lang="de-DE" smtClean="0"/>
              <a:t>01.04.2022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35326" y="6356353"/>
            <a:ext cx="2844059" cy="365125"/>
          </a:xfrm>
          <a:prstGeom prst="rect">
            <a:avLst/>
          </a:prstGeom>
        </p:spPr>
        <p:txBody>
          <a:bodyPr/>
          <a:lstStyle/>
          <a:p>
            <a:fld id="{05B0B96C-B9C9-1E45-967F-7FDE31A46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0770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19342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09441" y="6356353"/>
            <a:ext cx="2844059" cy="365125"/>
          </a:xfrm>
          <a:prstGeom prst="rect">
            <a:avLst/>
          </a:prstGeom>
        </p:spPr>
        <p:txBody>
          <a:bodyPr/>
          <a:lstStyle/>
          <a:p>
            <a:fld id="{090D1263-C427-0645-A1E4-A8E7ED105BEE}" type="datetime1">
              <a:rPr lang="de-DE" smtClean="0"/>
              <a:t>01.04.2022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735326" y="6356353"/>
            <a:ext cx="2844059" cy="365125"/>
          </a:xfrm>
          <a:prstGeom prst="rect">
            <a:avLst/>
          </a:prstGeom>
        </p:spPr>
        <p:txBody>
          <a:bodyPr/>
          <a:lstStyle/>
          <a:p>
            <a:fld id="{05B0B96C-B9C9-1E45-967F-7FDE31A46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781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716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61681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45904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  <a:prstGeom prst="rect">
            <a:avLst/>
          </a:prstGeom>
        </p:spPr>
        <p:txBody>
          <a:bodyPr anchor="b"/>
          <a:lstStyle>
            <a:lvl1pPr algn="l">
              <a:defRPr sz="1999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5492" y="273053"/>
            <a:ext cx="6813892" cy="5853113"/>
          </a:xfrm>
          <a:prstGeom prst="rect">
            <a:avLst/>
          </a:prstGeo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442" y="1435103"/>
            <a:ext cx="4010039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09441" y="6356353"/>
            <a:ext cx="2844059" cy="365125"/>
          </a:xfrm>
          <a:prstGeom prst="rect">
            <a:avLst/>
          </a:prstGeom>
        </p:spPr>
        <p:txBody>
          <a:bodyPr/>
          <a:lstStyle/>
          <a:p>
            <a:fld id="{80A0541F-9122-4F4D-A43A-3CE091BC699E}" type="datetime1">
              <a:rPr lang="de-DE" smtClean="0"/>
              <a:t>01.04.2022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735326" y="6356353"/>
            <a:ext cx="2844059" cy="365125"/>
          </a:xfrm>
          <a:prstGeom prst="rect">
            <a:avLst/>
          </a:prstGeom>
        </p:spPr>
        <p:txBody>
          <a:bodyPr/>
          <a:lstStyle/>
          <a:p>
            <a:fld id="{05B0B96C-B9C9-1E45-967F-7FDE31A468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99812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56387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03720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93481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442" y="274638"/>
            <a:ext cx="10969943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31688" y="1557338"/>
            <a:ext cx="10079059" cy="2735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6052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4515" y="64960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40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0FB4A-E790-41B5-B3F2-E6FF1B6E5ED6}" type="datetimeFigureOut">
              <a:rPr lang="de-DE" smtClean="0"/>
              <a:t>01.04.2022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77A59-4987-4A22-BD29-4029DCC8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3331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4516" y="6496053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Fußzeile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84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dt="0"/>
  <p:txStyles>
    <p:titleStyle>
      <a:lvl1pPr algn="ctr" defTabSz="457063" rtl="0" eaLnBrk="1" latinLnBrk="0" hangingPunct="1"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97" indent="-342797" algn="l" defTabSz="457063" rtl="0" eaLnBrk="1" latinLnBrk="0" hangingPunct="1">
        <a:spcBef>
          <a:spcPct val="20000"/>
        </a:spcBef>
        <a:buFont typeface="Arial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ct val="20000"/>
        </a:spcBef>
        <a:buFont typeface="Arial"/>
        <a:buChar char="–"/>
        <a:defRPr sz="27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ct val="20000"/>
        </a:spcBef>
        <a:buFont typeface="Arial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ct val="20000"/>
        </a:spcBef>
        <a:buFont typeface="Arial"/>
        <a:buChar char="–"/>
        <a:defRPr sz="19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ct val="20000"/>
        </a:spcBef>
        <a:buFont typeface="Arial"/>
        <a:buChar char="»"/>
        <a:defRPr sz="19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hralsduerwartest.de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1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gionalmanagement-frg.de/" TargetMode="External"/><Relationship Id="rId2" Type="http://schemas.openxmlformats.org/officeDocument/2006/relationships/hyperlink" Target="mailto:landrat@lra.landkreis-frg.d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gionalmanagement-frg.de/" TargetMode="External"/><Relationship Id="rId2" Type="http://schemas.openxmlformats.org/officeDocument/2006/relationships/hyperlink" Target="mailto:sebastian.gruber@lra.landkreis-frg.d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t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gionalmanagement-frg.de/" TargetMode="External"/><Relationship Id="rId2" Type="http://schemas.openxmlformats.org/officeDocument/2006/relationships/hyperlink" Target="mailto:johannes.gastinger@landkreis-frg.de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ionalpark-ferienland-bayerischer-wald.de/" TargetMode="External"/><Relationship Id="rId2" Type="http://schemas.openxmlformats.org/officeDocument/2006/relationships/hyperlink" Target="mailto:service@nationalpark-ferienland-bayerischer-wald.d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info.tc-freyung@hdu-deggendorf.de" TargetMode="External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h-deg.de/de/tc-freyun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diane.ahrens@hdu-deggendorf.de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-deg.de/de/tc-grafenau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harald.zimmermann@hdu-deggendorf.de" TargetMode="Externa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-deg.de/de/taz-spiegelau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gz-waldkirchen.de/" TargetMode="External"/><Relationship Id="rId2" Type="http://schemas.openxmlformats.org/officeDocument/2006/relationships/hyperlink" Target="mailto:office@igz-waldkirchen.d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eg.bayern.de/" TargetMode="External"/><Relationship Id="rId2" Type="http://schemas.openxmlformats.org/officeDocument/2006/relationships/hyperlink" Target="mailto:frg@greg.bayer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hk-niederbayern.de/" TargetMode="External"/><Relationship Id="rId2" Type="http://schemas.openxmlformats.org/officeDocument/2006/relationships/hyperlink" Target="mailto:bett@muehldorfer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assau.ihk.de/" TargetMode="External"/><Relationship Id="rId5" Type="http://schemas.openxmlformats.org/officeDocument/2006/relationships/hyperlink" Target="mailto:schreiner@passau.ihk.de" TargetMode="External"/><Relationship Id="rId4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j-frg.de/" TargetMode="External"/><Relationship Id="rId2" Type="http://schemas.openxmlformats.org/officeDocument/2006/relationships/hyperlink" Target="mailto:info@wj-frg.d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ns-lindner-stiftung.de/" TargetMode="External"/><Relationship Id="rId2" Type="http://schemas.openxmlformats.org/officeDocument/2006/relationships/hyperlink" Target="mailto:albert.eckl@lindner-group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wkno.de/" TargetMode="External"/><Relationship Id="rId2" Type="http://schemas.openxmlformats.org/officeDocument/2006/relationships/hyperlink" Target="mailto:toni.hinterdobler@hwkno.d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863362" y="1092203"/>
            <a:ext cx="10360501" cy="520697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de-DE" b="1" dirty="0">
              <a:solidFill>
                <a:srgbClr val="008FC2"/>
              </a:solidFill>
            </a:endParaRP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7329249" y="1352551"/>
            <a:ext cx="3969476" cy="330093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22" y="583378"/>
            <a:ext cx="4309872" cy="1557528"/>
          </a:xfrm>
          <a:prstGeom prst="rect">
            <a:avLst/>
          </a:prstGeom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033" y="602153"/>
            <a:ext cx="1356249" cy="151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hteck 11"/>
          <p:cNvSpPr/>
          <p:nvPr/>
        </p:nvSpPr>
        <p:spPr>
          <a:xfrm>
            <a:off x="2007910" y="1501289"/>
            <a:ext cx="80222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sz="4800" dirty="0" smtClean="0">
              <a:solidFill>
                <a:srgbClr val="008FC2"/>
              </a:solidFill>
            </a:endParaRPr>
          </a:p>
          <a:p>
            <a:pPr algn="ctr"/>
            <a:endParaRPr lang="de-DE" sz="3600" dirty="0">
              <a:solidFill>
                <a:srgbClr val="008FC2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3048000" y="2738854"/>
            <a:ext cx="6092825" cy="232371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ts val="600"/>
              </a:spcBef>
              <a:spcAft>
                <a:spcPct val="0"/>
              </a:spcAft>
            </a:pPr>
            <a:r>
              <a:rPr lang="de-DE" altLang="de-DE" sz="2800" b="1" kern="0" dirty="0">
                <a:solidFill>
                  <a:prstClr val="black"/>
                </a:solidFill>
                <a:cs typeface="Arial" panose="020B0604020202020204" pitchFamily="34" charset="0"/>
              </a:rPr>
              <a:t>Der Landkreis Freyung-Grafenau </a:t>
            </a:r>
            <a:br>
              <a:rPr lang="de-DE" altLang="de-DE" sz="2800" b="1" kern="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de-DE" altLang="de-DE" sz="2800" b="1" kern="0" dirty="0">
                <a:solidFill>
                  <a:prstClr val="black"/>
                </a:solidFill>
                <a:cs typeface="Arial" panose="020B0604020202020204" pitchFamily="34" charset="0"/>
              </a:rPr>
              <a:t>und das Regionalmanagement </a:t>
            </a:r>
            <a:br>
              <a:rPr lang="de-DE" altLang="de-DE" sz="2800" b="1" kern="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de-DE" altLang="de-DE" sz="2800" b="1" kern="0" dirty="0">
                <a:solidFill>
                  <a:prstClr val="black"/>
                </a:solidFill>
                <a:cs typeface="Arial" panose="020B0604020202020204" pitchFamily="34" charset="0"/>
              </a:rPr>
              <a:t>gratulieren Ihnen</a:t>
            </a:r>
          </a:p>
          <a:p>
            <a:pPr lvl="0" algn="ctr" fontAlgn="base">
              <a:spcBef>
                <a:spcPts val="600"/>
              </a:spcBef>
              <a:spcAft>
                <a:spcPct val="0"/>
              </a:spcAft>
            </a:pPr>
            <a:r>
              <a:rPr lang="de-DE" altLang="de-DE" sz="2800" b="1" dirty="0">
                <a:solidFill>
                  <a:prstClr val="black"/>
                </a:solidFill>
                <a:cs typeface="Arial" panose="020B0604020202020204" pitchFamily="34" charset="0"/>
              </a:rPr>
              <a:t>recht herzlich zum </a:t>
            </a:r>
          </a:p>
          <a:p>
            <a:pPr lvl="0" algn="ctr" fontAlgn="base">
              <a:spcAft>
                <a:spcPct val="0"/>
              </a:spcAft>
            </a:pPr>
            <a:r>
              <a:rPr lang="de-DE" altLang="de-DE" sz="2800" b="1" dirty="0">
                <a:solidFill>
                  <a:prstClr val="black"/>
                </a:solidFill>
                <a:cs typeface="Arial" panose="020B0604020202020204" pitchFamily="34" charset="0"/>
              </a:rPr>
              <a:t>erfolgreichen Schulabschluss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040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3"/>
            <a:ext cx="12185778" cy="6856214"/>
          </a:xfr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982" y="1151632"/>
            <a:ext cx="5028326" cy="479671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290" y="2270976"/>
            <a:ext cx="2995916" cy="1998682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4705245" y="1036048"/>
            <a:ext cx="6627674" cy="64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de-DE" sz="3599" b="1" dirty="0">
                <a:solidFill>
                  <a:srgbClr val="008FC2"/>
                </a:solidFill>
                <a:latin typeface="Calibri" panose="020F0502020204030204"/>
              </a:rPr>
              <a:t>Der Landkreis Freyung-Grafenau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7019860" y="4357468"/>
            <a:ext cx="2956919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de-DE" sz="1799" dirty="0">
                <a:solidFill>
                  <a:prstClr val="black"/>
                </a:solidFill>
                <a:latin typeface="Calibri" panose="020F0502020204030204"/>
              </a:rPr>
              <a:t>Trotz Randlage in Bayern, mitten im Herz Europas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027" y="5172922"/>
            <a:ext cx="703711" cy="75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4151038" y="609607"/>
            <a:ext cx="4052106" cy="6461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063"/>
            <a:r>
              <a:rPr lang="de-DE" sz="3599" b="1" dirty="0">
                <a:solidFill>
                  <a:prstClr val="black"/>
                </a:solidFill>
                <a:latin typeface="Calibri"/>
              </a:rPr>
              <a:t>Allgemeines zu FRG:</a:t>
            </a:r>
            <a:endParaRPr lang="de-DE" sz="3599" b="1" dirty="0">
              <a:solidFill>
                <a:prstClr val="black"/>
              </a:solidFill>
              <a:latin typeface="NeutraText-Demi"/>
            </a:endParaRPr>
          </a:p>
        </p:txBody>
      </p:sp>
      <p:sp>
        <p:nvSpPr>
          <p:cNvPr id="4" name="Rechteck 3"/>
          <p:cNvSpPr/>
          <p:nvPr/>
        </p:nvSpPr>
        <p:spPr>
          <a:xfrm rot="10800000" flipV="1">
            <a:off x="1327428" y="1636203"/>
            <a:ext cx="8914140" cy="5938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063" lvl="1" indent="-342797" defTabSz="457063">
              <a:buFont typeface="Arial" panose="020B0604020202020204" pitchFamily="34" charset="0"/>
              <a:buChar char="•"/>
              <a:defRPr/>
            </a:pPr>
            <a:r>
              <a:rPr lang="de-DE" altLang="de-DE" sz="1999" dirty="0">
                <a:solidFill>
                  <a:prstClr val="black"/>
                </a:solidFill>
                <a:latin typeface="Calibri"/>
              </a:rPr>
              <a:t>Östlichster Landkreis Bayerns, liegt im Regierungsbezirk Niederbayern,</a:t>
            </a:r>
          </a:p>
          <a:p>
            <a:pPr marL="114266" lvl="1" defTabSz="457063">
              <a:defRPr/>
            </a:pPr>
            <a:r>
              <a:rPr lang="de-DE" altLang="de-DE" sz="1999" dirty="0">
                <a:solidFill>
                  <a:prstClr val="black"/>
                </a:solidFill>
                <a:latin typeface="Calibri"/>
              </a:rPr>
              <a:t>	grenzt an Südböhmen, Oberösterreich und die Landkreise Passau, </a:t>
            </a:r>
          </a:p>
          <a:p>
            <a:pPr marL="114266" lvl="1" defTabSz="457063">
              <a:defRPr/>
            </a:pPr>
            <a:r>
              <a:rPr lang="de-DE" altLang="de-DE" sz="1999" dirty="0">
                <a:solidFill>
                  <a:prstClr val="black"/>
                </a:solidFill>
                <a:latin typeface="Calibri"/>
              </a:rPr>
              <a:t>	Deggendorf und Regen</a:t>
            </a:r>
          </a:p>
          <a:p>
            <a:pPr marL="114266" lvl="1" defTabSz="457063">
              <a:defRPr/>
            </a:pPr>
            <a:endParaRPr lang="de-DE" altLang="de-DE" sz="1999" dirty="0">
              <a:solidFill>
                <a:prstClr val="black"/>
              </a:solidFill>
              <a:latin typeface="Calibri"/>
            </a:endParaRPr>
          </a:p>
          <a:p>
            <a:pPr marL="457063" lvl="1" indent="-342797" defTabSz="457063">
              <a:buFont typeface="Arial" panose="020B0604020202020204" pitchFamily="34" charset="0"/>
              <a:buChar char="•"/>
              <a:defRPr/>
            </a:pPr>
            <a:r>
              <a:rPr lang="de-DE" altLang="de-DE" sz="1999" dirty="0">
                <a:solidFill>
                  <a:prstClr val="black"/>
                </a:solidFill>
                <a:latin typeface="Calibri"/>
              </a:rPr>
              <a:t>Fläche: 1.000 Quadratkilometer (Vergleich: Knapp zweimal so groß wie der Bodensee oder etwas größer als die Insel Rügen)</a:t>
            </a:r>
          </a:p>
          <a:p>
            <a:pPr marL="114266" lvl="1" defTabSz="457063">
              <a:defRPr/>
            </a:pPr>
            <a:r>
              <a:rPr lang="de-DE" altLang="de-DE" sz="1999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marL="457063" lvl="1" indent="-342797" defTabSz="457063">
              <a:buFont typeface="Arial" panose="020B0604020202020204" pitchFamily="34" charset="0"/>
              <a:buChar char="•"/>
              <a:defRPr/>
            </a:pPr>
            <a:r>
              <a:rPr lang="de-DE" altLang="de-DE" sz="1999" dirty="0">
                <a:solidFill>
                  <a:prstClr val="black"/>
                </a:solidFill>
                <a:latin typeface="Calibri"/>
              </a:rPr>
              <a:t>78.400 Einwohner </a:t>
            </a:r>
          </a:p>
          <a:p>
            <a:pPr marL="114266" lvl="1" defTabSz="457063">
              <a:defRPr/>
            </a:pPr>
            <a:endParaRPr lang="de-DE" altLang="de-DE" sz="1999" dirty="0">
              <a:solidFill>
                <a:prstClr val="black"/>
              </a:solidFill>
              <a:latin typeface="Calibri"/>
            </a:endParaRPr>
          </a:p>
          <a:p>
            <a:pPr marL="457063" lvl="1" indent="-342797" defTabSz="457063">
              <a:buFont typeface="Arial" panose="020B0604020202020204" pitchFamily="34" charset="0"/>
              <a:buChar char="•"/>
              <a:defRPr/>
            </a:pPr>
            <a:r>
              <a:rPr lang="de-DE" altLang="de-DE" sz="1999" dirty="0">
                <a:solidFill>
                  <a:prstClr val="black"/>
                </a:solidFill>
                <a:latin typeface="Calibri"/>
              </a:rPr>
              <a:t>Dünn besiedelt: 80 Einwohner pro Quadratkilometer (140 Fußballfelder) </a:t>
            </a:r>
          </a:p>
          <a:p>
            <a:pPr marL="114266" lvl="1" defTabSz="457063">
              <a:defRPr/>
            </a:pPr>
            <a:endParaRPr lang="de-DE" altLang="de-DE" sz="1999" dirty="0">
              <a:solidFill>
                <a:prstClr val="black"/>
              </a:solidFill>
              <a:latin typeface="Calibri"/>
            </a:endParaRPr>
          </a:p>
          <a:p>
            <a:pPr marL="457063" lvl="1" indent="-342797" defTabSz="457063">
              <a:buFont typeface="Arial" panose="020B0604020202020204" pitchFamily="34" charset="0"/>
              <a:buChar char="•"/>
              <a:defRPr/>
            </a:pPr>
            <a:r>
              <a:rPr lang="de-DE" altLang="de-DE" sz="1999" dirty="0">
                <a:solidFill>
                  <a:prstClr val="black"/>
                </a:solidFill>
                <a:latin typeface="Calibri"/>
              </a:rPr>
              <a:t>25 Kommunen, davon 3 Städte (Waldkirchen, Grafenau, Freyung), 3 Marktgemeinden (</a:t>
            </a:r>
            <a:r>
              <a:rPr lang="de-DE" altLang="de-DE" sz="1999" dirty="0" err="1">
                <a:solidFill>
                  <a:prstClr val="black"/>
                </a:solidFill>
                <a:latin typeface="Calibri"/>
              </a:rPr>
              <a:t>Röhrnbach</a:t>
            </a:r>
            <a:r>
              <a:rPr lang="de-DE" altLang="de-DE" sz="1999" dirty="0">
                <a:solidFill>
                  <a:prstClr val="black"/>
                </a:solidFill>
                <a:latin typeface="Calibri"/>
              </a:rPr>
              <a:t>, Schönberg, </a:t>
            </a:r>
            <a:r>
              <a:rPr lang="de-DE" altLang="de-DE" sz="1999" dirty="0" err="1">
                <a:solidFill>
                  <a:prstClr val="black"/>
                </a:solidFill>
                <a:latin typeface="Calibri"/>
              </a:rPr>
              <a:t>Perlesreut</a:t>
            </a:r>
            <a:r>
              <a:rPr lang="de-DE" altLang="de-DE" sz="1999" dirty="0">
                <a:solidFill>
                  <a:prstClr val="black"/>
                </a:solidFill>
                <a:latin typeface="Calibri"/>
              </a:rPr>
              <a:t>)  </a:t>
            </a:r>
          </a:p>
          <a:p>
            <a:pPr marL="114266" lvl="1" defTabSz="457063">
              <a:defRPr/>
            </a:pPr>
            <a:endParaRPr lang="de-DE" altLang="de-DE" sz="1999" dirty="0">
              <a:solidFill>
                <a:prstClr val="black"/>
              </a:solidFill>
              <a:latin typeface="Calibri"/>
            </a:endParaRPr>
          </a:p>
          <a:p>
            <a:pPr marL="457063" lvl="1" defTabSz="457063">
              <a:defRPr/>
            </a:pPr>
            <a:endParaRPr lang="de-DE" altLang="de-DE" sz="1999" dirty="0">
              <a:solidFill>
                <a:prstClr val="black"/>
              </a:solidFill>
              <a:latin typeface="Calibri"/>
            </a:endParaRPr>
          </a:p>
          <a:p>
            <a:pPr marL="342797" indent="-342797" defTabSz="457063">
              <a:buFont typeface="Arial" panose="020B0604020202020204" pitchFamily="34" charset="0"/>
              <a:buChar char="•"/>
              <a:defRPr/>
            </a:pPr>
            <a:endParaRPr lang="de-DE" altLang="de-DE" sz="1999" dirty="0">
              <a:solidFill>
                <a:prstClr val="black"/>
              </a:solidFill>
              <a:latin typeface="Calibri"/>
              <a:cs typeface="Arial" charset="0"/>
            </a:endParaRPr>
          </a:p>
          <a:p>
            <a:pPr marL="342797" indent="-342797" defTabSz="457063">
              <a:buFont typeface="Arial" panose="020B0604020202020204" pitchFamily="34" charset="0"/>
              <a:buChar char="•"/>
              <a:defRPr/>
            </a:pPr>
            <a:endParaRPr lang="de-DE" altLang="de-DE" sz="1999" dirty="0">
              <a:solidFill>
                <a:prstClr val="black"/>
              </a:solidFill>
              <a:latin typeface="Calibri"/>
              <a:cs typeface="Arial" charset="0"/>
            </a:endParaRPr>
          </a:p>
          <a:p>
            <a:pPr marL="342797" indent="-342797" defTabSz="457063">
              <a:buFont typeface="Arial" panose="020B0604020202020204" pitchFamily="34" charset="0"/>
              <a:buChar char="•"/>
              <a:defRPr/>
            </a:pPr>
            <a:endParaRPr lang="de-DE" altLang="de-DE" sz="1999" dirty="0">
              <a:solidFill>
                <a:prstClr val="black"/>
              </a:solidFill>
              <a:latin typeface="Calibri"/>
              <a:cs typeface="Arial" charset="0"/>
            </a:endParaRPr>
          </a:p>
          <a:p>
            <a:pPr marL="342797" indent="-342797" defTabSz="457063">
              <a:buFont typeface="Arial" panose="020B0604020202020204" pitchFamily="34" charset="0"/>
              <a:buChar char="•"/>
              <a:defRPr/>
            </a:pPr>
            <a:endParaRPr lang="de-DE" altLang="de-DE" sz="1999" dirty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0550" y="932686"/>
            <a:ext cx="1353077" cy="151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2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rot="10800000" flipV="1">
            <a:off x="1354615" y="4572944"/>
            <a:ext cx="9254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Weniger Menschen in erwerbsfähigem Alter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„Aderlass“ bei gut qualifizierten Schulabgängern: Wegzug zum Studium etc. 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395374" y="608871"/>
            <a:ext cx="35634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Bevölkerung FRG:</a:t>
            </a:r>
            <a:endParaRPr kumimoji="0" lang="de-D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traText-Demi"/>
              <a:ea typeface="+mn-ea"/>
              <a:cs typeface="+mn-cs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565" y="1410785"/>
            <a:ext cx="7840136" cy="285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14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3"/>
            <a:ext cx="12185778" cy="6856214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l="5544" t="11653" r="9136" b="10421"/>
          <a:stretch/>
        </p:blipFill>
        <p:spPr>
          <a:xfrm>
            <a:off x="667564" y="758087"/>
            <a:ext cx="2131415" cy="173437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/>
          <a:srcRect r="10658"/>
          <a:stretch/>
        </p:blipFill>
        <p:spPr>
          <a:xfrm>
            <a:off x="8393501" y="3082416"/>
            <a:ext cx="3082728" cy="2275419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5"/>
          <a:srcRect l="14760" t="8882" r="24552" b="7901"/>
          <a:stretch/>
        </p:blipFill>
        <p:spPr>
          <a:xfrm>
            <a:off x="9267227" y="758087"/>
            <a:ext cx="2209001" cy="170267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8018" y="3082416"/>
            <a:ext cx="3109740" cy="2275419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7"/>
          <a:srcRect r="5412"/>
          <a:stretch/>
        </p:blipFill>
        <p:spPr>
          <a:xfrm>
            <a:off x="667564" y="3082416"/>
            <a:ext cx="3132738" cy="2275419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3800301" y="1110689"/>
            <a:ext cx="4936473" cy="138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599" dirty="0" err="1">
                <a:solidFill>
                  <a:srgbClr val="008FC2"/>
                </a:solidFill>
              </a:rPr>
              <a:t>Freyung</a:t>
            </a:r>
            <a:r>
              <a:rPr lang="de-DE" sz="3599" dirty="0">
                <a:solidFill>
                  <a:srgbClr val="008FC2"/>
                </a:solidFill>
              </a:rPr>
              <a:t>-Grafenau früher:</a:t>
            </a:r>
          </a:p>
          <a:p>
            <a:pPr algn="ctr"/>
            <a:r>
              <a:rPr lang="de-DE" sz="2399" dirty="0">
                <a:solidFill>
                  <a:srgbClr val="008FC2"/>
                </a:solidFill>
              </a:rPr>
              <a:t>Wirtschaftliche Landschaft: </a:t>
            </a:r>
          </a:p>
          <a:p>
            <a:pPr algn="ctr"/>
            <a:r>
              <a:rPr lang="de-DE" sz="2399" b="1" dirty="0">
                <a:solidFill>
                  <a:srgbClr val="008FC2"/>
                </a:solidFill>
              </a:rPr>
              <a:t>Holz-, Glas- &amp; Steinhandwerk</a:t>
            </a:r>
          </a:p>
        </p:txBody>
      </p:sp>
    </p:spTree>
    <p:extLst>
      <p:ext uri="{BB962C8B-B14F-4D97-AF65-F5344CB8AC3E}">
        <p14:creationId xmlns:p14="http://schemas.microsoft.com/office/powerpoint/2010/main" val="28641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3"/>
            <a:ext cx="12185778" cy="6856214"/>
          </a:xfr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023" y="3072591"/>
            <a:ext cx="5601251" cy="275491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6181" y="668577"/>
            <a:ext cx="3859215" cy="240401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721" y="683230"/>
            <a:ext cx="3856197" cy="241079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772" y="3094021"/>
            <a:ext cx="5601251" cy="275491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996193" y="875876"/>
            <a:ext cx="3943956" cy="2184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499" dirty="0" err="1">
                <a:solidFill>
                  <a:srgbClr val="008FC2"/>
                </a:solidFill>
              </a:rPr>
              <a:t>Freyung</a:t>
            </a:r>
            <a:r>
              <a:rPr lang="de-DE" sz="3499" dirty="0">
                <a:solidFill>
                  <a:srgbClr val="008FC2"/>
                </a:solidFill>
              </a:rPr>
              <a:t>-Grafenau heute: </a:t>
            </a:r>
          </a:p>
          <a:p>
            <a:pPr algn="ctr"/>
            <a:r>
              <a:rPr lang="de-DE" sz="2199" dirty="0">
                <a:solidFill>
                  <a:srgbClr val="008FC2"/>
                </a:solidFill>
              </a:rPr>
              <a:t>„Hidden Champions“ – internationaler Vertrieb von Qualitätsprodukten aus FRG</a:t>
            </a:r>
          </a:p>
        </p:txBody>
      </p:sp>
    </p:spTree>
    <p:extLst>
      <p:ext uri="{BB962C8B-B14F-4D97-AF65-F5344CB8AC3E}">
        <p14:creationId xmlns:p14="http://schemas.microsoft.com/office/powerpoint/2010/main" val="299593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rot="10800000" flipV="1">
            <a:off x="1382601" y="1732804"/>
            <a:ext cx="854399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defRPr/>
            </a:pPr>
            <a:r>
              <a:rPr lang="de-DE" altLang="de-DE" sz="2000" dirty="0" smtClean="0">
                <a:solidFill>
                  <a:prstClr val="black"/>
                </a:solidFill>
              </a:rPr>
              <a:t>Arbeitslosenquoten FRG im Vergleich:</a:t>
            </a:r>
            <a:endParaRPr lang="de-DE" altLang="de-DE" sz="2000" dirty="0">
              <a:solidFill>
                <a:prstClr val="black"/>
              </a:solidFill>
            </a:endParaRPr>
          </a:p>
          <a:p>
            <a:pPr marL="114300" lvl="1">
              <a:defRPr/>
            </a:pPr>
            <a:endParaRPr lang="de-DE" altLang="de-DE" sz="2000" dirty="0" smtClean="0">
              <a:solidFill>
                <a:prstClr val="black"/>
              </a:solidFill>
            </a:endParaRPr>
          </a:p>
          <a:p>
            <a:pPr lvl="1" indent="-342900">
              <a:buFont typeface="Arial" panose="020B0604020202020204" pitchFamily="34" charset="0"/>
              <a:buChar char="•"/>
              <a:defRPr/>
            </a:pPr>
            <a:r>
              <a:rPr lang="de-DE" altLang="de-DE" sz="2000" dirty="0" smtClean="0">
                <a:solidFill>
                  <a:prstClr val="black"/>
                </a:solidFill>
              </a:rPr>
              <a:t>Februar 1984: </a:t>
            </a:r>
            <a:r>
              <a:rPr lang="de-DE" altLang="de-DE" sz="2000" b="1" dirty="0" smtClean="0">
                <a:solidFill>
                  <a:prstClr val="black"/>
                </a:solidFill>
              </a:rPr>
              <a:t>49,1 % </a:t>
            </a:r>
          </a:p>
          <a:p>
            <a:pPr marL="114300" lvl="1">
              <a:defRPr/>
            </a:pPr>
            <a:endParaRPr lang="de-DE" altLang="de-DE" sz="2000" dirty="0" smtClean="0">
              <a:solidFill>
                <a:prstClr val="black"/>
              </a:solidFill>
            </a:endParaRPr>
          </a:p>
          <a:p>
            <a:pPr lvl="1" indent="-342900">
              <a:buFont typeface="Arial" panose="020B0604020202020204" pitchFamily="34" charset="0"/>
              <a:buChar char="•"/>
              <a:defRPr/>
            </a:pPr>
            <a:r>
              <a:rPr lang="de-DE" altLang="de-DE" sz="2000" dirty="0" smtClean="0">
                <a:solidFill>
                  <a:prstClr val="black"/>
                </a:solidFill>
              </a:rPr>
              <a:t>Durchschnitt Winter 1985 - 1989: </a:t>
            </a:r>
            <a:r>
              <a:rPr lang="de-DE" altLang="de-DE" sz="2000" b="1" dirty="0" smtClean="0">
                <a:solidFill>
                  <a:prstClr val="black"/>
                </a:solidFill>
              </a:rPr>
              <a:t>30,0 %</a:t>
            </a:r>
          </a:p>
          <a:p>
            <a:pPr marL="114300" lvl="1">
              <a:defRPr/>
            </a:pPr>
            <a:endParaRPr lang="de-DE" altLang="de-DE" sz="2000" dirty="0">
              <a:solidFill>
                <a:prstClr val="black"/>
              </a:solidFill>
            </a:endParaRPr>
          </a:p>
          <a:p>
            <a:pPr lvl="1" indent="-342900">
              <a:buFont typeface="Arial" panose="020B0604020202020204" pitchFamily="34" charset="0"/>
              <a:buChar char="•"/>
              <a:defRPr/>
            </a:pPr>
            <a:r>
              <a:rPr lang="de-DE" altLang="de-DE" sz="2000" dirty="0" smtClean="0">
                <a:solidFill>
                  <a:prstClr val="black"/>
                </a:solidFill>
              </a:rPr>
              <a:t>Jahresdurchschnitt 2021: </a:t>
            </a:r>
            <a:r>
              <a:rPr lang="de-DE" altLang="de-DE" sz="2000" b="1" dirty="0" smtClean="0">
                <a:solidFill>
                  <a:prstClr val="black"/>
                </a:solidFill>
              </a:rPr>
              <a:t>3,0 % </a:t>
            </a:r>
            <a:r>
              <a:rPr lang="de-DE" altLang="de-DE" sz="2000" dirty="0" smtClean="0">
                <a:solidFill>
                  <a:prstClr val="black"/>
                </a:solidFill>
              </a:rPr>
              <a:t>= Vollbeschäftigung </a:t>
            </a:r>
            <a:endParaRPr lang="de-DE" altLang="de-DE" sz="2000" dirty="0">
              <a:solidFill>
                <a:prstClr val="black"/>
              </a:solidFill>
            </a:endParaRPr>
          </a:p>
          <a:p>
            <a:pPr lvl="1">
              <a:defRPr/>
            </a:pPr>
            <a:endParaRPr lang="de-DE" altLang="de-DE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de-DE" altLang="de-DE" sz="2000" dirty="0" smtClean="0">
                <a:cs typeface="Arial" charset="0"/>
              </a:rPr>
              <a:t>Dennoch herrscht auch heute noch das Klischee, der Bayerische Wald hat keine hochwertigen Arbeitsplätze zu bieten! </a:t>
            </a:r>
            <a:endParaRPr lang="de-DE" altLang="de-DE" sz="2000" dirty="0"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de-DE" altLang="de-DE" sz="2000" dirty="0" smtClean="0"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de-DE" altLang="de-DE" sz="2000" dirty="0"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de-DE" altLang="de-DE" sz="2000" dirty="0">
              <a:cs typeface="Arial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834836" y="608871"/>
            <a:ext cx="46845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de-DE" sz="3600" b="1" dirty="0" smtClean="0">
                <a:solidFill>
                  <a:prstClr val="black"/>
                </a:solidFill>
              </a:rPr>
              <a:t>Ausgangssituation FRG:</a:t>
            </a:r>
            <a:endParaRPr lang="de-DE" sz="3600" b="1" dirty="0">
              <a:solidFill>
                <a:prstClr val="black"/>
              </a:solidFill>
              <a:latin typeface="NeutraText-Demi"/>
            </a:endParaRPr>
          </a:p>
        </p:txBody>
      </p:sp>
    </p:spTree>
    <p:extLst>
      <p:ext uri="{BB962C8B-B14F-4D97-AF65-F5344CB8AC3E}">
        <p14:creationId xmlns:p14="http://schemas.microsoft.com/office/powerpoint/2010/main" val="247564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rot="10800000" flipV="1">
            <a:off x="1354609" y="1728073"/>
            <a:ext cx="854399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defRPr/>
            </a:pPr>
            <a:r>
              <a:rPr lang="de-DE" altLang="de-DE" sz="2000" dirty="0" smtClean="0">
                <a:solidFill>
                  <a:prstClr val="black"/>
                </a:solidFill>
              </a:rPr>
              <a:t>Fazit: Der Landkreis Freyung-Grafenau stand und steht aufgrund seiner geografischen Lage und seiner allgemeinen Entwicklung vor </a:t>
            </a:r>
            <a:r>
              <a:rPr lang="de-DE" altLang="de-DE" sz="2000" b="1" dirty="0" smtClean="0">
                <a:solidFill>
                  <a:prstClr val="black"/>
                </a:solidFill>
              </a:rPr>
              <a:t>vielfältigen Herausforderungen</a:t>
            </a:r>
            <a:r>
              <a:rPr lang="de-DE" altLang="de-DE" sz="2000" dirty="0" smtClean="0">
                <a:solidFill>
                  <a:prstClr val="black"/>
                </a:solidFill>
              </a:rPr>
              <a:t> in den Bereichen:</a:t>
            </a:r>
            <a:endParaRPr lang="de-DE" altLang="de-DE" sz="2000" dirty="0">
              <a:solidFill>
                <a:prstClr val="black"/>
              </a:solidFill>
            </a:endParaRPr>
          </a:p>
          <a:p>
            <a:pPr marL="114300" lvl="1">
              <a:defRPr/>
            </a:pPr>
            <a:endParaRPr lang="de-DE" altLang="de-DE" sz="2000" dirty="0" smtClean="0">
              <a:solidFill>
                <a:prstClr val="black"/>
              </a:solidFill>
            </a:endParaRPr>
          </a:p>
          <a:p>
            <a:pPr marL="354013" lvl="1" indent="-342900">
              <a:buFont typeface="Arial" panose="020B0604020202020204" pitchFamily="34" charset="0"/>
              <a:buChar char="•"/>
              <a:defRPr/>
            </a:pPr>
            <a:r>
              <a:rPr lang="de-DE" altLang="de-DE" sz="2000" dirty="0" smtClean="0">
                <a:solidFill>
                  <a:prstClr val="black"/>
                </a:solidFill>
              </a:rPr>
              <a:t>Demografie </a:t>
            </a:r>
          </a:p>
          <a:p>
            <a:pPr marL="354013" lvl="1" indent="-342900">
              <a:buFont typeface="Arial" panose="020B0604020202020204" pitchFamily="34" charset="0"/>
              <a:buChar char="•"/>
              <a:defRPr/>
            </a:pPr>
            <a:r>
              <a:rPr lang="de-DE" altLang="de-DE" sz="2000" dirty="0" smtClean="0">
                <a:solidFill>
                  <a:prstClr val="black"/>
                </a:solidFill>
              </a:rPr>
              <a:t>Fachkräftegewinnung</a:t>
            </a:r>
            <a:endParaRPr lang="de-DE" altLang="de-DE" sz="2000" dirty="0">
              <a:solidFill>
                <a:prstClr val="black"/>
              </a:solidFill>
            </a:endParaRPr>
          </a:p>
          <a:p>
            <a:pPr marL="354013" lvl="1" indent="-342900">
              <a:buFont typeface="Arial" panose="020B0604020202020204" pitchFamily="34" charset="0"/>
              <a:buChar char="•"/>
              <a:defRPr/>
            </a:pPr>
            <a:r>
              <a:rPr lang="de-DE" altLang="de-DE" sz="2000" dirty="0" smtClean="0">
                <a:solidFill>
                  <a:prstClr val="black"/>
                </a:solidFill>
              </a:rPr>
              <a:t>Image </a:t>
            </a:r>
          </a:p>
          <a:p>
            <a:pPr marL="114300" lvl="1">
              <a:defRPr/>
            </a:pPr>
            <a:endParaRPr lang="de-DE" altLang="de-DE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de-DE" altLang="de-DE" sz="2000" dirty="0" smtClean="0">
                <a:cs typeface="Arial" charset="0"/>
              </a:rPr>
              <a:t>Aus diesem Grund hat sich die Politik dazu entschlossen,</a:t>
            </a:r>
            <a:r>
              <a:rPr lang="de-DE" altLang="de-DE" sz="2000" b="1" dirty="0" smtClean="0">
                <a:cs typeface="Arial" charset="0"/>
              </a:rPr>
              <a:t> 2008 </a:t>
            </a:r>
            <a:r>
              <a:rPr lang="de-DE" altLang="de-DE" sz="2000" dirty="0" smtClean="0">
                <a:cs typeface="Arial" charset="0"/>
              </a:rPr>
              <a:t>das </a:t>
            </a:r>
            <a:r>
              <a:rPr lang="de-DE" altLang="de-DE" sz="2000" b="1" dirty="0" smtClean="0">
                <a:cs typeface="Arial" charset="0"/>
              </a:rPr>
              <a:t>Regionalmanagement Freyung-Grafenau </a:t>
            </a:r>
            <a:r>
              <a:rPr lang="de-DE" altLang="de-DE" sz="2000" dirty="0" smtClean="0">
                <a:cs typeface="Arial" charset="0"/>
              </a:rPr>
              <a:t>zu etablieren!  </a:t>
            </a:r>
          </a:p>
          <a:p>
            <a:pPr>
              <a:defRPr/>
            </a:pPr>
            <a:endParaRPr lang="de-DE" altLang="de-DE" sz="2000" dirty="0"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de-DE" altLang="de-DE" sz="2000" dirty="0">
              <a:cs typeface="Arial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834836" y="608871"/>
            <a:ext cx="46845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de-DE" sz="3600" b="1" dirty="0" smtClean="0">
                <a:solidFill>
                  <a:prstClr val="black"/>
                </a:solidFill>
              </a:rPr>
              <a:t>Ausgangssituation FRG:</a:t>
            </a:r>
            <a:endParaRPr lang="de-DE" sz="3600" b="1" dirty="0">
              <a:solidFill>
                <a:prstClr val="black"/>
              </a:solidFill>
              <a:latin typeface="NeutraText-Demi"/>
            </a:endParaRPr>
          </a:p>
        </p:txBody>
      </p:sp>
    </p:spTree>
    <p:extLst>
      <p:ext uri="{BB962C8B-B14F-4D97-AF65-F5344CB8AC3E}">
        <p14:creationId xmlns:p14="http://schemas.microsoft.com/office/powerpoint/2010/main" val="237895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863362" y="1092203"/>
            <a:ext cx="10360501" cy="520697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de-DE" b="1" dirty="0">
              <a:solidFill>
                <a:srgbClr val="008FC2"/>
              </a:solidFill>
            </a:endParaRP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7329249" y="1352551"/>
            <a:ext cx="3969476" cy="330093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22" y="583378"/>
            <a:ext cx="4309872" cy="1557528"/>
          </a:xfrm>
          <a:prstGeom prst="rect">
            <a:avLst/>
          </a:prstGeom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033" y="602153"/>
            <a:ext cx="1356249" cy="151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hteck 11"/>
          <p:cNvSpPr/>
          <p:nvPr/>
        </p:nvSpPr>
        <p:spPr>
          <a:xfrm>
            <a:off x="2007910" y="1501289"/>
            <a:ext cx="802221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sz="4800" dirty="0" smtClean="0">
              <a:solidFill>
                <a:srgbClr val="008FC2"/>
              </a:solidFill>
            </a:endParaRPr>
          </a:p>
          <a:p>
            <a:pPr algn="ctr"/>
            <a:r>
              <a:rPr lang="de-DE" sz="4800" dirty="0" smtClean="0">
                <a:solidFill>
                  <a:srgbClr val="008FC2"/>
                </a:solidFill>
              </a:rPr>
              <a:t>„Mehr als du erwartest …“ </a:t>
            </a:r>
          </a:p>
          <a:p>
            <a:pPr algn="ctr"/>
            <a:endParaRPr lang="de-DE" sz="3600" dirty="0">
              <a:solidFill>
                <a:srgbClr val="008FC2"/>
              </a:solidFill>
            </a:endParaRPr>
          </a:p>
          <a:p>
            <a:pPr algn="ctr"/>
            <a:r>
              <a:rPr lang="de-DE" sz="3600" dirty="0" smtClean="0">
                <a:solidFill>
                  <a:srgbClr val="008FC2"/>
                </a:solidFill>
              </a:rPr>
              <a:t>Die Landkreis-Imagekampagne des Regionalmanagements Freyung-Grafenau</a:t>
            </a:r>
            <a:endParaRPr lang="de-DE" sz="3600" dirty="0">
              <a:solidFill>
                <a:srgbClr val="008F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rot="10800000" flipV="1">
            <a:off x="1393903" y="1513173"/>
            <a:ext cx="8272611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sz="2000" dirty="0" smtClean="0">
                <a:solidFill>
                  <a:prstClr val="black"/>
                </a:solidFill>
              </a:rPr>
              <a:t>Weniger junge Menschen in der Region, erhöhter Fachkräftebedarf </a:t>
            </a:r>
          </a:p>
          <a:p>
            <a:pPr lvl="0"/>
            <a:endParaRPr lang="de-DE" sz="2000" dirty="0">
              <a:solidFill>
                <a:prstClr val="black"/>
              </a:solidFill>
            </a:endParaRPr>
          </a:p>
          <a:p>
            <a:pPr lvl="0"/>
            <a:endParaRPr lang="de-DE" sz="2000" dirty="0">
              <a:solidFill>
                <a:prstClr val="black"/>
              </a:solidFill>
            </a:endParaRPr>
          </a:p>
          <a:p>
            <a:pPr lvl="0"/>
            <a:r>
              <a:rPr lang="de-DE" sz="2000" dirty="0" smtClean="0">
                <a:solidFill>
                  <a:prstClr val="black"/>
                </a:solidFill>
              </a:rPr>
              <a:t>Imagekampagne für den Landkreis Freyung-Grafenau, </a:t>
            </a:r>
          </a:p>
          <a:p>
            <a:pPr lvl="0"/>
            <a:r>
              <a:rPr lang="de-DE" sz="2000" dirty="0" smtClean="0">
                <a:solidFill>
                  <a:prstClr val="black"/>
                </a:solidFill>
              </a:rPr>
              <a:t>organisatorisch verortet im Sachgebiet „Wirtschaftsförderung, Tourismus, Regionalentwicklung“ </a:t>
            </a:r>
            <a:endParaRPr lang="de-DE" sz="2000" dirty="0">
              <a:solidFill>
                <a:prstClr val="black"/>
              </a:solidFill>
            </a:endParaRPr>
          </a:p>
          <a:p>
            <a:pPr lvl="0"/>
            <a:endParaRPr lang="de-DE" sz="3600" b="1" dirty="0" smtClean="0">
              <a:solidFill>
                <a:prstClr val="black"/>
              </a:solidFill>
            </a:endParaRPr>
          </a:p>
          <a:p>
            <a:pPr lvl="0" algn="ctr"/>
            <a:r>
              <a:rPr lang="de-DE" sz="3600" b="1" dirty="0" smtClean="0">
                <a:solidFill>
                  <a:prstClr val="black"/>
                </a:solidFill>
              </a:rPr>
              <a:t>Ziel:</a:t>
            </a:r>
            <a:r>
              <a:rPr lang="de-DE" sz="2000" dirty="0" smtClean="0">
                <a:solidFill>
                  <a:prstClr val="black"/>
                </a:solidFill>
              </a:rPr>
              <a:t> </a:t>
            </a:r>
          </a:p>
          <a:p>
            <a:pPr lvl="0"/>
            <a:r>
              <a:rPr lang="de-DE" sz="3600" b="1" dirty="0" smtClean="0">
                <a:solidFill>
                  <a:prstClr val="black"/>
                </a:solidFill>
              </a:rPr>
              <a:t> </a:t>
            </a:r>
            <a:r>
              <a:rPr lang="de-DE" sz="2000" dirty="0" smtClean="0">
                <a:solidFill>
                  <a:prstClr val="black"/>
                </a:solidFill>
              </a:rPr>
              <a:t>Allgemein sollen über die Kampagne gut qualifizierte Menschen vom Modell </a:t>
            </a:r>
          </a:p>
          <a:p>
            <a:pPr lvl="0"/>
            <a:r>
              <a:rPr lang="de-DE" sz="2000" b="1" dirty="0" smtClean="0">
                <a:solidFill>
                  <a:prstClr val="black"/>
                </a:solidFill>
              </a:rPr>
              <a:t>„Arbeiten und Leben in FRG“ </a:t>
            </a:r>
            <a:r>
              <a:rPr lang="de-DE" sz="2000" dirty="0" smtClean="0">
                <a:solidFill>
                  <a:prstClr val="black"/>
                </a:solidFill>
              </a:rPr>
              <a:t>überzeugt werden!</a:t>
            </a:r>
            <a:endParaRPr lang="de-DE" sz="2000" b="1" dirty="0">
              <a:solidFill>
                <a:prstClr val="black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834836" y="608871"/>
            <a:ext cx="46845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de-DE" sz="3600" b="1" dirty="0" smtClean="0">
                <a:solidFill>
                  <a:prstClr val="black"/>
                </a:solidFill>
              </a:rPr>
              <a:t>Ausgangssituation FRG:</a:t>
            </a:r>
            <a:endParaRPr lang="de-DE" sz="3600" b="1" dirty="0">
              <a:solidFill>
                <a:prstClr val="black"/>
              </a:solidFill>
              <a:latin typeface="NeutraText-Demi"/>
            </a:endParaRPr>
          </a:p>
        </p:txBody>
      </p:sp>
    </p:spTree>
    <p:extLst>
      <p:ext uri="{BB962C8B-B14F-4D97-AF65-F5344CB8AC3E}">
        <p14:creationId xmlns:p14="http://schemas.microsoft.com/office/powerpoint/2010/main" val="421914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2963357" y="69066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sz="3600" b="1" dirty="0" smtClean="0"/>
              <a:t>Kampagnen-Kern:</a:t>
            </a:r>
            <a:endParaRPr lang="de-DE" sz="3600" dirty="0"/>
          </a:p>
        </p:txBody>
      </p:sp>
      <p:sp>
        <p:nvSpPr>
          <p:cNvPr id="4" name="Rechteck 3"/>
          <p:cNvSpPr/>
          <p:nvPr/>
        </p:nvSpPr>
        <p:spPr>
          <a:xfrm rot="10800000" flipV="1">
            <a:off x="1383905" y="1675224"/>
            <a:ext cx="809599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de-DE" sz="2000" dirty="0" smtClean="0">
              <a:solidFill>
                <a:prstClr val="black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prstClr val="black"/>
                </a:solidFill>
              </a:rPr>
              <a:t>Im Zentrum der Kampagne steht das </a:t>
            </a:r>
            <a:r>
              <a:rPr lang="de-DE" sz="2000" b="1" dirty="0" smtClean="0">
                <a:solidFill>
                  <a:prstClr val="black"/>
                </a:solidFill>
              </a:rPr>
              <a:t>Angebot an hochwertigen Arbeitsplätzen</a:t>
            </a:r>
            <a:r>
              <a:rPr lang="de-DE" sz="2000" dirty="0" smtClean="0">
                <a:solidFill>
                  <a:prstClr val="black"/>
                </a:solidFill>
              </a:rPr>
              <a:t>, die die Betriebe und Unternehmen in der Region zu bieten haben</a:t>
            </a:r>
          </a:p>
          <a:p>
            <a:pPr lvl="0"/>
            <a:endParaRPr lang="de-DE" sz="2000" dirty="0" smtClean="0">
              <a:solidFill>
                <a:prstClr val="black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prstClr val="black"/>
                </a:solidFill>
              </a:rPr>
              <a:t>Gepaart ist dieses Angebot mit den </a:t>
            </a:r>
            <a:r>
              <a:rPr lang="de-DE" sz="2000" b="1" dirty="0" smtClean="0">
                <a:solidFill>
                  <a:prstClr val="black"/>
                </a:solidFill>
              </a:rPr>
              <a:t>sehr guten Lebensbedingungen </a:t>
            </a:r>
            <a:r>
              <a:rPr lang="de-DE" sz="2000" dirty="0" smtClean="0">
                <a:solidFill>
                  <a:prstClr val="black"/>
                </a:solidFill>
              </a:rPr>
              <a:t>im Bayerischen Wald (Wohnen, Natur- und Freizeitwert, Kinderbetreuung, Sicherheit) </a:t>
            </a:r>
          </a:p>
          <a:p>
            <a:pPr lvl="0" algn="ctr"/>
            <a:r>
              <a:rPr lang="de-DE" sz="2000" dirty="0" smtClean="0">
                <a:solidFill>
                  <a:prstClr val="black"/>
                </a:solidFill>
                <a:latin typeface="NeutraText-Demi"/>
              </a:rPr>
              <a:t> </a:t>
            </a:r>
            <a:endParaRPr lang="de-DE" sz="2000" dirty="0">
              <a:solidFill>
                <a:prstClr val="black"/>
              </a:solidFill>
              <a:latin typeface="NeutraText-Demi"/>
            </a:endParaRPr>
          </a:p>
        </p:txBody>
      </p:sp>
    </p:spTree>
    <p:extLst>
      <p:ext uri="{BB962C8B-B14F-4D97-AF65-F5344CB8AC3E}">
        <p14:creationId xmlns:p14="http://schemas.microsoft.com/office/powerpoint/2010/main" val="407334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1774205" y="1337003"/>
            <a:ext cx="87880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600" dirty="0">
                <a:solidFill>
                  <a:srgbClr val="008FC2"/>
                </a:solidFill>
                <a:latin typeface="NeutraDisp-Medium"/>
              </a:rPr>
              <a:t>#</a:t>
            </a:r>
            <a:r>
              <a:rPr lang="de-DE" sz="6000" dirty="0">
                <a:solidFill>
                  <a:srgbClr val="000000"/>
                </a:solidFill>
              </a:rPr>
              <a:t>MEHRALSDUERWARTEST</a:t>
            </a:r>
            <a:endParaRPr lang="de-DE" sz="6000" dirty="0"/>
          </a:p>
        </p:txBody>
      </p:sp>
      <p:sp>
        <p:nvSpPr>
          <p:cNvPr id="4" name="Inhaltsplatzhalter 5"/>
          <p:cNvSpPr txBox="1">
            <a:spLocks/>
          </p:cNvSpPr>
          <p:nvPr/>
        </p:nvSpPr>
        <p:spPr>
          <a:xfrm>
            <a:off x="2063651" y="2897761"/>
            <a:ext cx="8209156" cy="174888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de-DE" dirty="0" smtClean="0"/>
              <a:t>Im Zentrum aller Maßnahmen steht die Kampagnen-Homepage:</a:t>
            </a:r>
          </a:p>
          <a:p>
            <a:pPr marL="0" indent="0" algn="ctr">
              <a:buFont typeface="Arial"/>
              <a:buNone/>
            </a:pPr>
            <a:r>
              <a:rPr lang="de-DE" dirty="0" smtClean="0">
                <a:solidFill>
                  <a:srgbClr val="008FC2"/>
                </a:solidFill>
                <a:hlinkClick r:id="rId2"/>
              </a:rPr>
              <a:t>www.mehralsduerwartest.de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642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49" y="821954"/>
            <a:ext cx="9174571" cy="501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53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028" y="642828"/>
            <a:ext cx="9022768" cy="4894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90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 rot="20965812">
            <a:off x="3584575" y="587375"/>
            <a:ext cx="5399088" cy="5378450"/>
            <a:chOff x="2258" y="370"/>
            <a:chExt cx="3401" cy="3388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258" y="370"/>
              <a:ext cx="3401" cy="3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64" t="5422" r="13391" b="5074"/>
            <a:stretch/>
          </p:blipFill>
          <p:spPr bwMode="auto">
            <a:xfrm>
              <a:off x="2658" y="554"/>
              <a:ext cx="2548" cy="303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265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915" y="849520"/>
            <a:ext cx="6867525" cy="4578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653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 txBox="1">
            <a:spLocks/>
          </p:cNvSpPr>
          <p:nvPr/>
        </p:nvSpPr>
        <p:spPr>
          <a:xfrm>
            <a:off x="863362" y="1092203"/>
            <a:ext cx="10360501" cy="343453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400" b="1" i="0" u="none" strike="noStrike" kern="1200" cap="none" spc="0" normalizeH="0" baseline="0" noProof="0" dirty="0" smtClean="0">
              <a:ln>
                <a:noFill/>
              </a:ln>
              <a:solidFill>
                <a:srgbClr val="008FC2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400" b="1" i="0" u="none" strike="noStrike" kern="1200" cap="none" spc="0" normalizeH="0" baseline="0" noProof="0" dirty="0">
              <a:ln>
                <a:noFill/>
              </a:ln>
              <a:solidFill>
                <a:srgbClr val="008FC2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542874" y="710309"/>
            <a:ext cx="111411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Die Landkreis-Imagekampagne „Mehr als du erwartest …“</a:t>
            </a:r>
            <a:endParaRPr kumimoji="0" lang="de-D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traText-Demi"/>
              <a:ea typeface="+mn-ea"/>
              <a:cs typeface="+mn-cs"/>
            </a:endParaRPr>
          </a:p>
        </p:txBody>
      </p:sp>
      <p:sp>
        <p:nvSpPr>
          <p:cNvPr id="21" name="Inhaltsplatzhalter 16"/>
          <p:cNvSpPr txBox="1">
            <a:spLocks/>
          </p:cNvSpPr>
          <p:nvPr/>
        </p:nvSpPr>
        <p:spPr>
          <a:xfrm>
            <a:off x="4780230" y="1825625"/>
            <a:ext cx="6573569" cy="350190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de-DE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733426" y="1464158"/>
            <a:ext cx="1095063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Impressionen und Medienberichte: 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35" y="2293413"/>
            <a:ext cx="2906776" cy="2566326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116" y="1657458"/>
            <a:ext cx="2599244" cy="200146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7184">
            <a:off x="6844407" y="3410912"/>
            <a:ext cx="1555320" cy="280437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842" y="3839659"/>
            <a:ext cx="2402785" cy="241492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906" y="1464158"/>
            <a:ext cx="2897098" cy="1930927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507" y="3632950"/>
            <a:ext cx="1533377" cy="25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1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3501" y="356584"/>
            <a:ext cx="3172073" cy="20835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66" y="433523"/>
            <a:ext cx="3481144" cy="1997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feld 3"/>
          <p:cNvSpPr txBox="1"/>
          <p:nvPr/>
        </p:nvSpPr>
        <p:spPr>
          <a:xfrm>
            <a:off x="2082432" y="449898"/>
            <a:ext cx="1852780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400" dirty="0" smtClean="0"/>
              <a:t>Berufsinformationstag</a:t>
            </a:r>
            <a:endParaRPr lang="de-DE" sz="14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28151">
            <a:off x="8531214" y="4350803"/>
            <a:ext cx="3231330" cy="2113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feld 7"/>
          <p:cNvSpPr txBox="1"/>
          <p:nvPr/>
        </p:nvSpPr>
        <p:spPr>
          <a:xfrm rot="450210">
            <a:off x="8471222" y="5905672"/>
            <a:ext cx="167325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Ausbildungs-</a:t>
            </a:r>
            <a:r>
              <a:rPr lang="de-DE" sz="1200" dirty="0" smtClean="0"/>
              <a:t> </a:t>
            </a:r>
            <a:r>
              <a:rPr lang="de-DE" sz="1200" dirty="0"/>
              <a:t>und</a:t>
            </a:r>
            <a:r>
              <a:rPr lang="de-DE" sz="1200" dirty="0" smtClean="0"/>
              <a:t> </a:t>
            </a:r>
            <a:r>
              <a:rPr lang="de-DE" sz="1200" dirty="0"/>
              <a:t>Arbeitsbörse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9040" y="4080846"/>
            <a:ext cx="2625782" cy="23477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feld 9"/>
          <p:cNvSpPr txBox="1"/>
          <p:nvPr/>
        </p:nvSpPr>
        <p:spPr>
          <a:xfrm>
            <a:off x="6511809" y="5972927"/>
            <a:ext cx="1511660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Lenkungsgremium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24057">
            <a:off x="9163663" y="403067"/>
            <a:ext cx="2649409" cy="2527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6445" y="412156"/>
            <a:ext cx="2996982" cy="16225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feld 16"/>
          <p:cNvSpPr txBox="1"/>
          <p:nvPr/>
        </p:nvSpPr>
        <p:spPr>
          <a:xfrm>
            <a:off x="9676014" y="1745611"/>
            <a:ext cx="1673250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dirty="0" smtClean="0"/>
              <a:t>Newsletter [</a:t>
            </a:r>
            <a:r>
              <a:rPr lang="de-DE" sz="1200" dirty="0" err="1" smtClean="0"/>
              <a:t>woid.njus</a:t>
            </a:r>
            <a:r>
              <a:rPr lang="de-DE" sz="1200" dirty="0" smtClean="0"/>
              <a:t>]</a:t>
            </a:r>
            <a:endParaRPr lang="de-DE" sz="1200" dirty="0"/>
          </a:p>
        </p:txBody>
      </p:sp>
      <p:grpSp>
        <p:nvGrpSpPr>
          <p:cNvPr id="20" name="Gruppieren 19"/>
          <p:cNvGrpSpPr/>
          <p:nvPr/>
        </p:nvGrpSpPr>
        <p:grpSpPr>
          <a:xfrm rot="21252351">
            <a:off x="503655" y="2124007"/>
            <a:ext cx="3603787" cy="2187651"/>
            <a:chOff x="2713037" y="1376362"/>
            <a:chExt cx="3603787" cy="2187651"/>
          </a:xfrm>
        </p:grpSpPr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13037" y="1376362"/>
              <a:ext cx="3603787" cy="2187651"/>
            </a:xfrm>
            <a:prstGeom prst="rect">
              <a:avLst/>
            </a:prstGeom>
          </p:spPr>
        </p:pic>
        <p:sp>
          <p:nvSpPr>
            <p:cNvPr id="19" name="Textfeld 18"/>
            <p:cNvSpPr txBox="1"/>
            <p:nvPr/>
          </p:nvSpPr>
          <p:spPr>
            <a:xfrm>
              <a:off x="2746418" y="1452704"/>
              <a:ext cx="2409856" cy="3077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Verleihung Berufswahl-SIEGEL</a:t>
              </a:r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4137404" y="2097536"/>
            <a:ext cx="3354979" cy="2509887"/>
            <a:chOff x="3508711" y="1249078"/>
            <a:chExt cx="4159166" cy="3087479"/>
          </a:xfrm>
        </p:grpSpPr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08711" y="1249078"/>
              <a:ext cx="4159166" cy="308747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2" name="Textfeld 11"/>
            <p:cNvSpPr txBox="1"/>
            <p:nvPr/>
          </p:nvSpPr>
          <p:spPr>
            <a:xfrm>
              <a:off x="3508711" y="1275667"/>
              <a:ext cx="3627600" cy="37860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Messeauftritt „Passauer Frühling“</a:t>
              </a:r>
            </a:p>
          </p:txBody>
        </p:sp>
      </p:grpSp>
      <p:pic>
        <p:nvPicPr>
          <p:cNvPr id="21" name="Grafik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455090">
            <a:off x="2656723" y="3741722"/>
            <a:ext cx="1790481" cy="1308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Textfeld 21"/>
          <p:cNvSpPr txBox="1"/>
          <p:nvPr/>
        </p:nvSpPr>
        <p:spPr>
          <a:xfrm rot="449912">
            <a:off x="2671593" y="3684142"/>
            <a:ext cx="1005576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100" dirty="0" smtClean="0"/>
              <a:t>USB-Karte für Absolventen</a:t>
            </a:r>
            <a:endParaRPr lang="de-DE" sz="1100" dirty="0"/>
          </a:p>
        </p:txBody>
      </p:sp>
      <p:sp>
        <p:nvSpPr>
          <p:cNvPr id="24" name="Textfeld 23"/>
          <p:cNvSpPr txBox="1"/>
          <p:nvPr/>
        </p:nvSpPr>
        <p:spPr>
          <a:xfrm>
            <a:off x="4605713" y="378249"/>
            <a:ext cx="1881329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Bayerwald </a:t>
            </a:r>
            <a:r>
              <a:rPr lang="de-DE" sz="1400" dirty="0" err="1"/>
              <a:t>Hackathon</a:t>
            </a:r>
            <a:endParaRPr lang="de-DE" sz="1400" dirty="0"/>
          </a:p>
        </p:txBody>
      </p:sp>
      <p:pic>
        <p:nvPicPr>
          <p:cNvPr id="28" name="Grafik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55428" y="3486852"/>
            <a:ext cx="2701131" cy="14969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Textfeld 28"/>
          <p:cNvSpPr txBox="1"/>
          <p:nvPr/>
        </p:nvSpPr>
        <p:spPr>
          <a:xfrm>
            <a:off x="10281614" y="3587321"/>
            <a:ext cx="1543488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100" dirty="0"/>
              <a:t>Podiumsdiskussion zum </a:t>
            </a:r>
            <a:endParaRPr lang="de-DE" sz="1100" dirty="0" smtClean="0"/>
          </a:p>
          <a:p>
            <a:pPr algn="ctr"/>
            <a:r>
              <a:rPr lang="de-DE" sz="1100" dirty="0" smtClean="0"/>
              <a:t>Thema </a:t>
            </a:r>
            <a:r>
              <a:rPr lang="de-DE" sz="1100" dirty="0"/>
              <a:t>Digitalisierung</a:t>
            </a:r>
          </a:p>
        </p:txBody>
      </p:sp>
      <p:grpSp>
        <p:nvGrpSpPr>
          <p:cNvPr id="25" name="Gruppieren 24"/>
          <p:cNvGrpSpPr/>
          <p:nvPr/>
        </p:nvGrpSpPr>
        <p:grpSpPr>
          <a:xfrm>
            <a:off x="7267639" y="2108938"/>
            <a:ext cx="2807789" cy="2177484"/>
            <a:chOff x="991693" y="1380404"/>
            <a:chExt cx="3148527" cy="2313282"/>
          </a:xfrm>
        </p:grpSpPr>
        <p:pic>
          <p:nvPicPr>
            <p:cNvPr id="26" name="Grafik 2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91693" y="1380404"/>
              <a:ext cx="3148527" cy="231328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7" name="Textfeld 26"/>
            <p:cNvSpPr txBox="1"/>
            <p:nvPr/>
          </p:nvSpPr>
          <p:spPr>
            <a:xfrm>
              <a:off x="1622818" y="3284403"/>
              <a:ext cx="1770659" cy="36522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DE" sz="1400" dirty="0" err="1"/>
                <a:t>Zukunfts:Macher</a:t>
              </a:r>
              <a:endParaRPr lang="de-DE" sz="1400" dirty="0"/>
            </a:p>
          </p:txBody>
        </p:sp>
      </p:grpSp>
      <p:pic>
        <p:nvPicPr>
          <p:cNvPr id="31" name="Grafik 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61411" y="4682349"/>
            <a:ext cx="2101198" cy="16955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Textfeld 31"/>
          <p:cNvSpPr txBox="1"/>
          <p:nvPr/>
        </p:nvSpPr>
        <p:spPr>
          <a:xfrm>
            <a:off x="4672323" y="4629038"/>
            <a:ext cx="133671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dirty="0" smtClean="0"/>
              <a:t>Promo-Team</a:t>
            </a:r>
          </a:p>
          <a:p>
            <a:pPr algn="ctr"/>
            <a:r>
              <a:rPr lang="de-DE" sz="1200" dirty="0" smtClean="0"/>
              <a:t>unterwegs </a:t>
            </a:r>
            <a:r>
              <a:rPr lang="de-DE" sz="1200" dirty="0"/>
              <a:t>in MUC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9396" y="3617945"/>
            <a:ext cx="2319948" cy="14532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Grafik 3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291" y="5043182"/>
            <a:ext cx="3428937" cy="13481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1279714" y="3606269"/>
            <a:ext cx="1389891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Existenzgründertag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529349" y="5075616"/>
            <a:ext cx="148760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Willkommensempfang für </a:t>
            </a:r>
            <a:endParaRPr lang="de-DE" sz="900" dirty="0" smtClean="0"/>
          </a:p>
          <a:p>
            <a:pPr algn="ctr"/>
            <a:r>
              <a:rPr lang="de-DE" sz="900" dirty="0" smtClean="0"/>
              <a:t>Junglehrer </a:t>
            </a:r>
            <a:r>
              <a:rPr lang="de-DE" sz="900" dirty="0"/>
              <a:t>und Referendare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213436">
            <a:off x="9976231" y="2168251"/>
            <a:ext cx="1859373" cy="12860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73615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567795" y="2345836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Landrat des Landkreises Freyung-Grafenau</a:t>
            </a:r>
          </a:p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Sebastian Gruber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Wolfkerstraße 3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94078 Freyung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Telefon: </a:t>
            </a:r>
            <a:r>
              <a:rPr lang="de-DE" altLang="de-DE" sz="2400" dirty="0" smtClean="0">
                <a:cs typeface="Arial" panose="020B0604020202020204" pitchFamily="34" charset="0"/>
              </a:rPr>
              <a:t>08551 57-115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solidFill>
                  <a:srgbClr val="0070C0"/>
                </a:solidFill>
                <a:cs typeface="Arial" panose="020B0604020202020204" pitchFamily="34" charset="0"/>
                <a:hlinkClick r:id="rId2"/>
              </a:rPr>
              <a:t>mailto:landrat@landkreis-frg.de</a:t>
            </a:r>
            <a:endParaRPr lang="de-DE" altLang="de-DE" sz="2400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  <a:hlinkClick r:id="rId3"/>
              </a:rPr>
              <a:t>www.freyung-grafenau.de</a:t>
            </a:r>
            <a:endParaRPr lang="de-DE" altLang="de-DE" sz="24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3472" y="701587"/>
            <a:ext cx="3251264" cy="2452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156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577126" y="2349688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Landratsamt Freyung-Grafenau</a:t>
            </a:r>
          </a:p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Regionalmanager Stefan Schuster</a:t>
            </a: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</a:rPr>
              <a:t>Schlosssteig 1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94078 Freyung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Telefon: </a:t>
            </a:r>
            <a:r>
              <a:rPr lang="de-DE" altLang="de-DE" sz="2400" dirty="0" smtClean="0">
                <a:cs typeface="Arial" panose="020B0604020202020204" pitchFamily="34" charset="0"/>
              </a:rPr>
              <a:t>08551 57-264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  <a:hlinkClick r:id="rId2"/>
              </a:rPr>
              <a:t>mailto:stefan.schuster@landkreis-frg.de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  <a:hlinkClick r:id="rId3"/>
              </a:rPr>
              <a:t>www.mehralsduerwartest.de</a:t>
            </a:r>
            <a:endParaRPr lang="de-DE" altLang="de-DE" sz="2400" dirty="0"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376" y="711240"/>
            <a:ext cx="2158920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880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577126" y="2349688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Landratsamt Freyung-Grafenau</a:t>
            </a:r>
          </a:p>
          <a:p>
            <a:pPr>
              <a:buFontTx/>
              <a:buNone/>
            </a:pPr>
            <a:r>
              <a:rPr lang="de-DE" altLang="de-DE" sz="2400" b="1" dirty="0" smtClean="0">
                <a:cs typeface="Arial" panose="020B0604020202020204" pitchFamily="34" charset="0"/>
              </a:rPr>
              <a:t>Wirtschaftsreferent Johannes Gastinger</a:t>
            </a:r>
            <a:endParaRPr lang="de-DE" altLang="de-DE" sz="2400" b="1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</a:rPr>
              <a:t>Schlosssteig 1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94078 Freyung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Telefon: </a:t>
            </a:r>
            <a:r>
              <a:rPr lang="de-DE" altLang="de-DE" sz="2400" dirty="0" smtClean="0">
                <a:cs typeface="Arial" panose="020B0604020202020204" pitchFamily="34" charset="0"/>
              </a:rPr>
              <a:t>08551 57-120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  <a:hlinkClick r:id="rId2"/>
              </a:rPr>
              <a:t>mailto:johannes.gastinger@landkreis-frg.de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  <a:hlinkClick r:id="rId3"/>
              </a:rPr>
              <a:t>www.freyung-grafenau.de</a:t>
            </a:r>
            <a:endParaRPr lang="de-DE" altLang="de-DE" sz="2400" dirty="0">
              <a:cs typeface="Arial" panose="020B0604020202020204" pitchFamily="34" charset="0"/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9254376" y="711240"/>
            <a:ext cx="2020082" cy="2833237"/>
            <a:chOff x="9254376" y="711240"/>
            <a:chExt cx="2020082" cy="2833237"/>
          </a:xfrm>
        </p:grpSpPr>
        <p:sp>
          <p:nvSpPr>
            <p:cNvPr id="3" name="Rechteck 2"/>
            <p:cNvSpPr/>
            <p:nvPr/>
          </p:nvSpPr>
          <p:spPr>
            <a:xfrm>
              <a:off x="9254376" y="711240"/>
              <a:ext cx="2020082" cy="2833237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6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85" b="90324" l="9992" r="89988">
                          <a14:foregroundMark x1="58360" y1="62065" x2="57643" y2="84561"/>
                          <a14:foregroundMark x1="57723" y1="84807" x2="61365" y2="90324"/>
                          <a14:foregroundMark x1="58917" y1="56425" x2="67596" y2="48721"/>
                          <a14:foregroundMark x1="60171" y1="64006" x2="77170" y2="48351"/>
                          <a14:foregroundMark x1="77249" y1="49553" x2="86027" y2="54453"/>
                          <a14:foregroundMark x1="86027" y1="56795" x2="85709" y2="89091"/>
                          <a14:foregroundMark x1="69904" y1="21048" x2="72353" y2="59353"/>
                          <a14:backgroundMark x1="62699" y1="34145" x2="15187" y2="71464"/>
                          <a14:backgroundMark x1="22074" y1="26194" x2="56927" y2="85054"/>
                          <a14:backgroundMark x1="59295" y1="37196" x2="60092" y2="53837"/>
                          <a14:backgroundMark x1="55912" y1="75747" x2="58678" y2="49214"/>
                          <a14:backgroundMark x1="48089" y1="54083" x2="58360" y2="47982"/>
                          <a14:backgroundMark x1="79220" y1="39045" x2="88635" y2="40986"/>
                          <a14:backgroundMark x1="78682" y1="42958" x2="88794" y2="43575"/>
                          <a14:backgroundMark x1="66182" y1="47982" x2="64451" y2="36949"/>
                          <a14:backgroundMark x1="64829" y1="32912" x2="63814" y2="35008"/>
                          <a14:backgroundMark x1="64988" y1="33898" x2="63734" y2="36579"/>
                          <a14:backgroundMark x1="64610" y1="25331" x2="65545" y2="22650"/>
                          <a14:backgroundMark x1="81131" y1="92296" x2="86346" y2="9131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092" t="17502" r="15835" b="23713"/>
            <a:stretch/>
          </p:blipFill>
          <p:spPr>
            <a:xfrm>
              <a:off x="9254376" y="711240"/>
              <a:ext cx="2020082" cy="28332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7090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567794" y="2380203"/>
            <a:ext cx="81920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Landratsamt Freyung-Grafenau</a:t>
            </a:r>
          </a:p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Tourismusreferent Bernhard Hain</a:t>
            </a: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</a:rPr>
              <a:t>Schlosssteig 1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94078 Freyung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Telefon: </a:t>
            </a:r>
            <a:r>
              <a:rPr lang="de-DE" altLang="de-DE" sz="2400" dirty="0" smtClean="0">
                <a:cs typeface="Arial" panose="020B0604020202020204" pitchFamily="34" charset="0"/>
              </a:rPr>
              <a:t>08551 57-246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  <a:hlinkClick r:id="rId2"/>
              </a:rPr>
              <a:t>mailto:service@nationalpark-ferienland-bayerischer-wald.de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  <a:hlinkClick r:id="rId3"/>
              </a:rPr>
              <a:t>www.nationalpark-ferienland-bayerischer-wald.de</a:t>
            </a:r>
            <a:endParaRPr lang="de-DE" altLang="de-DE" sz="2400" dirty="0"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9" r="15994" b="4771"/>
          <a:stretch/>
        </p:blipFill>
        <p:spPr>
          <a:xfrm>
            <a:off x="9470210" y="803329"/>
            <a:ext cx="1829161" cy="2723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93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844" y="670406"/>
            <a:ext cx="3970640" cy="1843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1539803" y="2344698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Technische Hochschule Deggendorf </a:t>
            </a:r>
          </a:p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Technologie Campus Freyung </a:t>
            </a:r>
          </a:p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Prof. Dr. Wolfgang Dorner, Campusleitung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Grafenauer Straße 22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94078 Freyung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Telefon: </a:t>
            </a:r>
            <a:r>
              <a:rPr lang="de-DE" altLang="de-DE" sz="2400" dirty="0" smtClean="0">
                <a:cs typeface="Arial" panose="020B0604020202020204" pitchFamily="34" charset="0"/>
              </a:rPr>
              <a:t>08551 91764-0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  <a:hlinkClick r:id="rId3"/>
              </a:rPr>
              <a:t>mailto:info.tc-freyung@hdu-deggendorf.de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  <a:hlinkClick r:id="rId4"/>
              </a:rPr>
              <a:t>https://www.th-deg.de/de/tc-freyung</a:t>
            </a:r>
            <a:endParaRPr lang="de-DE" altLang="de-DE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36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940" y="666970"/>
            <a:ext cx="4084188" cy="1843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5"/>
          <p:cNvSpPr/>
          <p:nvPr/>
        </p:nvSpPr>
        <p:spPr>
          <a:xfrm>
            <a:off x="1559432" y="2345836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Technische Hochschule Deggendorf </a:t>
            </a:r>
          </a:p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Technologie Campus Grafenau</a:t>
            </a:r>
          </a:p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Prof. Dr. Diane Ahrens</a:t>
            </a: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</a:rPr>
              <a:t>Hauptstraße 3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94481 </a:t>
            </a:r>
            <a:r>
              <a:rPr lang="de-DE" altLang="de-DE" sz="2400" dirty="0" smtClean="0">
                <a:cs typeface="Arial" panose="020B0604020202020204" pitchFamily="34" charset="0"/>
              </a:rPr>
              <a:t>Grafenau</a:t>
            </a: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</a:rPr>
              <a:t>Telefon</a:t>
            </a:r>
            <a:r>
              <a:rPr lang="de-DE" altLang="de-DE" sz="2400" dirty="0">
                <a:cs typeface="Arial" panose="020B0604020202020204" pitchFamily="34" charset="0"/>
              </a:rPr>
              <a:t>: </a:t>
            </a:r>
            <a:r>
              <a:rPr lang="de-DE" altLang="de-DE" sz="2400" dirty="0" smtClean="0">
                <a:cs typeface="Arial" panose="020B0604020202020204" pitchFamily="34" charset="0"/>
              </a:rPr>
              <a:t>08552 975699-52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  <a:hlinkClick r:id="rId3"/>
              </a:rPr>
              <a:t>mailto:info.tc-grafenau@th-deg.de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  <a:hlinkClick r:id="rId4"/>
              </a:rPr>
              <a:t>www.th-deg.de/de/tc-grafenau</a:t>
            </a:r>
            <a:r>
              <a:rPr lang="de-DE" altLang="de-DE" sz="2400" dirty="0" smtClean="0">
                <a:cs typeface="Arial" panose="020B0604020202020204" pitchFamily="34" charset="0"/>
              </a:rPr>
              <a:t> </a:t>
            </a:r>
            <a:endParaRPr lang="de-DE" altLang="de-DE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09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844" y="775766"/>
            <a:ext cx="3970640" cy="288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1567794" y="2349915"/>
            <a:ext cx="63170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Technologie Anwender Zentrum Spiegelau</a:t>
            </a:r>
          </a:p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Professor </a:t>
            </a:r>
            <a:r>
              <a:rPr lang="de-DE" altLang="de-DE" sz="2400" b="1" dirty="0" smtClean="0">
                <a:cs typeface="Arial" panose="020B0604020202020204" pitchFamily="34" charset="0"/>
              </a:rPr>
              <a:t>Harald Zimmermann, </a:t>
            </a:r>
            <a:r>
              <a:rPr lang="de-DE" altLang="de-DE" sz="2400" b="1" dirty="0">
                <a:cs typeface="Arial" panose="020B0604020202020204" pitchFamily="34" charset="0"/>
              </a:rPr>
              <a:t>Leiter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Dr. Ludwig- und Johanna Stockbauer-Platz 1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94518 Spiegelau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Telefon: </a:t>
            </a:r>
            <a:r>
              <a:rPr lang="de-DE" altLang="de-DE" sz="2400" dirty="0" smtClean="0">
                <a:cs typeface="Arial" panose="020B0604020202020204" pitchFamily="34" charset="0"/>
              </a:rPr>
              <a:t>08553 97996-0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solidFill>
                  <a:srgbClr val="FF0000"/>
                </a:solidFill>
                <a:cs typeface="Arial" panose="020B0604020202020204" pitchFamily="34" charset="0"/>
                <a:hlinkClick r:id="rId3"/>
              </a:rPr>
              <a:t>mailto:harald.zimmermann@hdu-deggendorf.de</a:t>
            </a:r>
            <a:endParaRPr lang="de-DE" altLang="de-DE" sz="24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solidFill>
                  <a:srgbClr val="FF0000"/>
                </a:solidFill>
                <a:cs typeface="Arial" panose="020B0604020202020204" pitchFamily="34" charset="0"/>
                <a:hlinkClick r:id="rId4"/>
              </a:rPr>
              <a:t>www.th-deg.de/de/taz-spiegelau</a:t>
            </a:r>
            <a:endParaRPr lang="de-DE" altLang="de-DE" sz="24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85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589494" y="2355845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Innovations- und Gründerzentrum Waldkirchen</a:t>
            </a:r>
          </a:p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Rosemarie Grünberger, Geschäftsführerin 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Am Steinfeld 12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94065 Waldkirchen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Telefon: </a:t>
            </a:r>
            <a:r>
              <a:rPr lang="de-DE" altLang="de-DE" sz="2400" dirty="0" smtClean="0">
                <a:cs typeface="Arial" panose="020B0604020202020204" pitchFamily="34" charset="0"/>
              </a:rPr>
              <a:t>08581 971-0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  <a:hlinkClick r:id="rId2"/>
              </a:rPr>
              <a:t>mailto:office@igz-waldkirchen.de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  <a:hlinkClick r:id="rId3"/>
              </a:rPr>
              <a:t>www.igz-waldkirchen.de</a:t>
            </a:r>
            <a:endParaRPr lang="de-DE" altLang="de-DE" sz="2400" dirty="0">
              <a:cs typeface="Arial" panose="020B0604020202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3478" y="798626"/>
            <a:ext cx="2698816" cy="2333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676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589494" y="2355845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de-DE" altLang="de-DE" sz="2400" b="1" dirty="0" smtClean="0">
                <a:cs typeface="Arial" panose="020B0604020202020204" pitchFamily="34" charset="0"/>
              </a:rPr>
              <a:t>GREG FREYUNG-GRAFENAU</a:t>
            </a:r>
            <a:endParaRPr lang="de-DE" altLang="de-DE" sz="2400" b="1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b="1" dirty="0" smtClean="0">
                <a:cs typeface="Arial" panose="020B0604020202020204" pitchFamily="34" charset="0"/>
              </a:rPr>
              <a:t>Stephanie Fichtl, </a:t>
            </a:r>
            <a:r>
              <a:rPr lang="de-DE" altLang="de-DE" sz="2400" b="1" dirty="0">
                <a:cs typeface="Arial" panose="020B0604020202020204" pitchFamily="34" charset="0"/>
              </a:rPr>
              <a:t>Geschäftsführerin </a:t>
            </a: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</a:rPr>
              <a:t>Grafenauer Straße 22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</a:rPr>
              <a:t>94078 Freyung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Telefon: </a:t>
            </a:r>
            <a:r>
              <a:rPr lang="de-DE" altLang="de-DE" sz="2400" dirty="0" smtClean="0">
                <a:cs typeface="Arial" panose="020B0604020202020204" pitchFamily="34" charset="0"/>
              </a:rPr>
              <a:t>08551 57-450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  <a:hlinkClick r:id="rId2"/>
              </a:rPr>
              <a:t>mailto:frg@greg.bayern</a:t>
            </a:r>
            <a:endParaRPr lang="de-DE" altLang="de-DE" sz="2400" dirty="0" smtClean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  <a:hlinkClick r:id="rId3"/>
              </a:rPr>
              <a:t>www.greg.bayern.de</a:t>
            </a:r>
            <a:r>
              <a:rPr lang="de-DE" altLang="de-DE" sz="2400" dirty="0" smtClean="0">
                <a:cs typeface="Arial" panose="020B0604020202020204" pitchFamily="34" charset="0"/>
              </a:rPr>
              <a:t> </a:t>
            </a:r>
            <a:endParaRPr lang="de-DE" altLang="de-DE" sz="2400" dirty="0"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2056" y="736498"/>
            <a:ext cx="2790825" cy="2457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956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1567566" y="3392753"/>
            <a:ext cx="755562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de-DE" altLang="de-DE" sz="2200" b="1" dirty="0">
                <a:cs typeface="Arial" panose="020B0604020202020204" pitchFamily="34" charset="0"/>
              </a:rPr>
              <a:t>Industrie- und Handelskammer Gremium Freyung-Grafenau</a:t>
            </a:r>
          </a:p>
          <a:p>
            <a:pPr>
              <a:buFontTx/>
              <a:buNone/>
            </a:pPr>
            <a:r>
              <a:rPr lang="de-DE" altLang="de-DE" sz="2200" b="1" dirty="0" smtClean="0">
                <a:cs typeface="Arial" panose="020B0604020202020204" pitchFamily="34" charset="0"/>
              </a:rPr>
              <a:t>Elisabeth Hintermann, Vorsitzende</a:t>
            </a:r>
            <a:endParaRPr lang="de-DE" altLang="de-DE" sz="2200" b="1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200" dirty="0" smtClean="0">
                <a:cs typeface="Arial" panose="020B0604020202020204" pitchFamily="34" charset="0"/>
              </a:rPr>
              <a:t>Dreisesselstraße 3</a:t>
            </a:r>
            <a:endParaRPr lang="de-DE" altLang="de-DE" sz="22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200" dirty="0" smtClean="0">
                <a:cs typeface="Arial" panose="020B0604020202020204" pitchFamily="34" charset="0"/>
              </a:rPr>
              <a:t>94145 </a:t>
            </a:r>
            <a:r>
              <a:rPr lang="de-DE" altLang="de-DE" sz="2200" dirty="0" err="1" smtClean="0">
                <a:cs typeface="Arial" panose="020B0604020202020204" pitchFamily="34" charset="0"/>
              </a:rPr>
              <a:t>Haidmühle</a:t>
            </a:r>
            <a:endParaRPr lang="de-DE" altLang="de-DE" sz="22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200" dirty="0">
                <a:cs typeface="Arial" panose="020B0604020202020204" pitchFamily="34" charset="0"/>
              </a:rPr>
              <a:t>Telefon: </a:t>
            </a:r>
            <a:r>
              <a:rPr lang="de-DE" altLang="de-DE" sz="2200" dirty="0" smtClean="0">
                <a:cs typeface="Arial" panose="020B0604020202020204" pitchFamily="34" charset="0"/>
              </a:rPr>
              <a:t>08556 96000</a:t>
            </a:r>
            <a:endParaRPr lang="de-DE" altLang="de-DE" sz="22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200" dirty="0" smtClean="0">
                <a:cs typeface="Arial" panose="020B0604020202020204" pitchFamily="34" charset="0"/>
                <a:hlinkClick r:id="rId2"/>
              </a:rPr>
              <a:t>mailto:bett@muehldorfer.com</a:t>
            </a:r>
            <a:endParaRPr lang="de-DE" altLang="de-DE" sz="2200" dirty="0" smtClean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200" dirty="0" smtClean="0">
                <a:cs typeface="Arial" panose="020B0604020202020204" pitchFamily="34" charset="0"/>
                <a:hlinkClick r:id="rId3"/>
              </a:rPr>
              <a:t>www.ihk-niederbayern.de</a:t>
            </a:r>
            <a:endParaRPr lang="de-DE" altLang="de-DE" sz="2200" dirty="0">
              <a:cs typeface="Arial" panose="020B0604020202020204" pitchFamily="34" charset="0"/>
            </a:endParaRPr>
          </a:p>
        </p:txBody>
      </p:sp>
      <p:pic>
        <p:nvPicPr>
          <p:cNvPr id="5" name="Grafik 5" descr="IHK Niederbayer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167" y="651896"/>
            <a:ext cx="3455988" cy="720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5"/>
          <p:cNvSpPr/>
          <p:nvPr/>
        </p:nvSpPr>
        <p:spPr>
          <a:xfrm>
            <a:off x="1567566" y="772556"/>
            <a:ext cx="755562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de-DE" altLang="de-DE" sz="2200" b="1" dirty="0">
                <a:cs typeface="Arial" panose="020B0604020202020204" pitchFamily="34" charset="0"/>
              </a:rPr>
              <a:t>Industrie- und Handelskammer für </a:t>
            </a:r>
            <a:r>
              <a:rPr lang="de-DE" altLang="de-DE" sz="2200" b="1" dirty="0" smtClean="0">
                <a:cs typeface="Arial" panose="020B0604020202020204" pitchFamily="34" charset="0"/>
              </a:rPr>
              <a:t>Niederbayern</a:t>
            </a:r>
            <a:endParaRPr lang="de-DE" altLang="de-DE" sz="2200" b="1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200" b="1" dirty="0" smtClean="0">
                <a:cs typeface="Arial" panose="020B0604020202020204" pitchFamily="34" charset="0"/>
              </a:rPr>
              <a:t>Alexander Schreiner, </a:t>
            </a:r>
            <a:r>
              <a:rPr lang="de-DE" altLang="de-DE" sz="2200" b="1" dirty="0">
                <a:cs typeface="Arial" panose="020B0604020202020204" pitchFamily="34" charset="0"/>
              </a:rPr>
              <a:t>Hauptgeschäftsführer</a:t>
            </a:r>
          </a:p>
          <a:p>
            <a:pPr>
              <a:buFontTx/>
              <a:buNone/>
            </a:pPr>
            <a:r>
              <a:rPr lang="de-DE" altLang="de-DE" sz="2200" dirty="0">
                <a:cs typeface="Arial" panose="020B0604020202020204" pitchFamily="34" charset="0"/>
              </a:rPr>
              <a:t>Nibelungenstraße 15</a:t>
            </a:r>
          </a:p>
          <a:p>
            <a:pPr>
              <a:buFontTx/>
              <a:buNone/>
            </a:pPr>
            <a:r>
              <a:rPr lang="de-DE" altLang="de-DE" sz="2200" dirty="0">
                <a:cs typeface="Arial" panose="020B0604020202020204" pitchFamily="34" charset="0"/>
              </a:rPr>
              <a:t>94032 Passau</a:t>
            </a:r>
          </a:p>
          <a:p>
            <a:pPr>
              <a:buFontTx/>
              <a:buNone/>
            </a:pPr>
            <a:r>
              <a:rPr lang="de-DE" altLang="de-DE" sz="2200" dirty="0">
                <a:cs typeface="Arial" panose="020B0604020202020204" pitchFamily="34" charset="0"/>
              </a:rPr>
              <a:t>Telefon: </a:t>
            </a:r>
            <a:r>
              <a:rPr lang="de-DE" altLang="de-DE" sz="2200" dirty="0" smtClean="0">
                <a:cs typeface="Arial" panose="020B0604020202020204" pitchFamily="34" charset="0"/>
              </a:rPr>
              <a:t>0851 507-230</a:t>
            </a:r>
            <a:endParaRPr lang="de-DE" altLang="de-DE" sz="22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200" dirty="0" smtClean="0">
                <a:cs typeface="Arial" panose="020B0604020202020204" pitchFamily="34" charset="0"/>
                <a:hlinkClick r:id="rId5"/>
              </a:rPr>
              <a:t>mailto:schreiner@passau.ihk.de</a:t>
            </a:r>
            <a:endParaRPr lang="de-DE" altLang="de-DE" sz="22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200" dirty="0">
                <a:cs typeface="Arial" panose="020B0604020202020204" pitchFamily="34" charset="0"/>
                <a:hlinkClick r:id="rId6"/>
              </a:rPr>
              <a:t>www.passau.ihk.de</a:t>
            </a:r>
            <a:endParaRPr lang="de-DE" altLang="de-DE" sz="2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50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567795" y="234583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Wirtschaftsjunioren Freyung-Grafenau</a:t>
            </a:r>
          </a:p>
          <a:p>
            <a:pPr>
              <a:buFontTx/>
              <a:buNone/>
            </a:pPr>
            <a:r>
              <a:rPr lang="de-DE" altLang="de-DE" sz="2400" b="1" dirty="0" smtClean="0">
                <a:cs typeface="Arial" panose="020B0604020202020204" pitchFamily="34" charset="0"/>
              </a:rPr>
              <a:t>Fabian Schremmer, Vorsitzender</a:t>
            </a:r>
          </a:p>
          <a:p>
            <a:pPr>
              <a:buFontTx/>
              <a:buNone/>
            </a:pPr>
            <a:r>
              <a:rPr lang="de-DE" altLang="de-DE" sz="2400" b="1" dirty="0" smtClean="0">
                <a:cs typeface="Arial" panose="020B0604020202020204" pitchFamily="34" charset="0"/>
              </a:rPr>
              <a:t>B&amp;S Blech mit System GmbH &amp; Co. KG</a:t>
            </a:r>
            <a:endParaRPr lang="de-DE" altLang="de-DE" sz="2400" b="1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</a:rPr>
              <a:t>Josef-Buchinger-Straße 12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94481 </a:t>
            </a:r>
            <a:r>
              <a:rPr lang="de-DE" altLang="de-DE" sz="2400" dirty="0" smtClean="0">
                <a:cs typeface="Arial" panose="020B0604020202020204" pitchFamily="34" charset="0"/>
              </a:rPr>
              <a:t>Grafenau (Reismühle)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Telefon: 08552 </a:t>
            </a:r>
            <a:r>
              <a:rPr lang="de-DE" altLang="de-DE" sz="2400" dirty="0" smtClean="0">
                <a:cs typeface="Arial" panose="020B0604020202020204" pitchFamily="34" charset="0"/>
              </a:rPr>
              <a:t>974330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u="sng" dirty="0" smtClean="0">
                <a:cs typeface="Arial" panose="020B0604020202020204" pitchFamily="34" charset="0"/>
                <a:hlinkClick r:id="rId2"/>
              </a:rPr>
              <a:t>mailto:info@wj-frg.de</a:t>
            </a:r>
            <a:endParaRPr lang="de-DE" altLang="de-DE" sz="2400" u="sng" dirty="0" smtClean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  <a:hlinkClick r:id="rId3"/>
              </a:rPr>
              <a:t>www.wj-frg.de</a:t>
            </a:r>
            <a:endParaRPr lang="de-DE" altLang="de-DE" sz="2400" dirty="0" smtClean="0"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de-DE" altLang="de-DE" sz="2400" dirty="0">
              <a:cs typeface="Arial" panose="020B0604020202020204" pitchFamily="34" charset="0"/>
            </a:endParaRPr>
          </a:p>
        </p:txBody>
      </p:sp>
      <p:pic>
        <p:nvPicPr>
          <p:cNvPr id="7" name="Grafik 5" descr="Wirtschaftsjunioren FRG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461" y="1001761"/>
            <a:ext cx="2571750" cy="719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20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587367" y="2349688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Hans Lindner Stiftung</a:t>
            </a:r>
          </a:p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Albert Eckl, Vorstand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Bahnhofstraße 29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94424 </a:t>
            </a:r>
            <a:r>
              <a:rPr lang="de-DE" altLang="de-DE" sz="2400" dirty="0" err="1">
                <a:cs typeface="Arial" panose="020B0604020202020204" pitchFamily="34" charset="0"/>
              </a:rPr>
              <a:t>Arnstorf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Telefon: </a:t>
            </a:r>
            <a:r>
              <a:rPr lang="de-DE" altLang="de-DE" sz="2400" dirty="0" smtClean="0">
                <a:cs typeface="Arial" panose="020B0604020202020204" pitchFamily="34" charset="0"/>
              </a:rPr>
              <a:t>08723 20-2895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  <a:hlinkClick r:id="rId2"/>
              </a:rPr>
              <a:t>mailto:albert.eckl@lindner-group.com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  <a:hlinkClick r:id="rId3"/>
              </a:rPr>
              <a:t>www.hans-lindner-stiftung.de</a:t>
            </a:r>
            <a:endParaRPr lang="de-DE" altLang="de-DE" sz="2400" dirty="0">
              <a:cs typeface="Arial" panose="020B0604020202020204" pitchFamily="34" charset="0"/>
            </a:endParaRPr>
          </a:p>
        </p:txBody>
      </p:sp>
      <p:pic>
        <p:nvPicPr>
          <p:cNvPr id="7" name="Grafik 4" descr="Hans Lindner Stiftung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682" y="823342"/>
            <a:ext cx="2641600" cy="719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06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1573257" y="2348567"/>
            <a:ext cx="66067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de-DE" altLang="de-DE" sz="2400" b="1" dirty="0">
                <a:cs typeface="Arial" panose="020B0604020202020204" pitchFamily="34" charset="0"/>
              </a:rPr>
              <a:t>Handwerkskammer Niederbayern-Oberpfalz</a:t>
            </a:r>
          </a:p>
          <a:p>
            <a:pPr>
              <a:buFontTx/>
              <a:buNone/>
            </a:pPr>
            <a:r>
              <a:rPr lang="de-DE" altLang="de-DE" sz="2400" b="1" dirty="0" smtClean="0">
                <a:cs typeface="Arial" panose="020B0604020202020204" pitchFamily="34" charset="0"/>
              </a:rPr>
              <a:t>Jürgen Kilger, </a:t>
            </a:r>
            <a:r>
              <a:rPr lang="de-DE" altLang="de-DE" sz="2400" b="1" dirty="0">
                <a:cs typeface="Arial" panose="020B0604020202020204" pitchFamily="34" charset="0"/>
              </a:rPr>
              <a:t>Hauptgeschäftsführer</a:t>
            </a:r>
          </a:p>
          <a:p>
            <a:pPr>
              <a:buFontTx/>
              <a:buNone/>
            </a:pPr>
            <a:r>
              <a:rPr lang="de-DE" altLang="de-DE" sz="2400" dirty="0" err="1">
                <a:cs typeface="Arial" panose="020B0604020202020204" pitchFamily="34" charset="0"/>
              </a:rPr>
              <a:t>Nikolastraße</a:t>
            </a:r>
            <a:r>
              <a:rPr lang="de-DE" altLang="de-DE" sz="2400" dirty="0">
                <a:cs typeface="Arial" panose="020B0604020202020204" pitchFamily="34" charset="0"/>
              </a:rPr>
              <a:t> 10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94032 Passau</a:t>
            </a: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</a:rPr>
              <a:t>Telefon: </a:t>
            </a:r>
            <a:r>
              <a:rPr lang="de-DE" altLang="de-DE" sz="2400" dirty="0" smtClean="0">
                <a:cs typeface="Arial" panose="020B0604020202020204" pitchFamily="34" charset="0"/>
              </a:rPr>
              <a:t>0851 5301-101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 smtClean="0">
                <a:cs typeface="Arial" panose="020B0604020202020204" pitchFamily="34" charset="0"/>
                <a:hlinkClick r:id="rId2"/>
              </a:rPr>
              <a:t>mailto:juergen.kilger@hwkno.de</a:t>
            </a:r>
            <a:endParaRPr lang="de-DE" altLang="de-DE" sz="24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2400" dirty="0">
                <a:cs typeface="Arial" panose="020B0604020202020204" pitchFamily="34" charset="0"/>
                <a:hlinkClick r:id="rId3"/>
              </a:rPr>
              <a:t>www.hwkno.de</a:t>
            </a:r>
            <a:endParaRPr lang="de-DE" altLang="de-DE" sz="2400" dirty="0">
              <a:cs typeface="Arial" panose="020B0604020202020204" pitchFamily="34" charset="0"/>
            </a:endParaRPr>
          </a:p>
        </p:txBody>
      </p:sp>
      <p:pic>
        <p:nvPicPr>
          <p:cNvPr id="8" name="Grafik 7" descr="Handwerkskammer Niederbayern Oberpfal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939" y="799904"/>
            <a:ext cx="2473054" cy="1267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6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3095461" y="829634"/>
            <a:ext cx="60518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de-DE" sz="3200" b="1" u="sng" dirty="0">
                <a:solidFill>
                  <a:prstClr val="black"/>
                </a:solidFill>
              </a:rPr>
              <a:t>Alles Gute für die Zukunft!</a:t>
            </a:r>
          </a:p>
        </p:txBody>
      </p:sp>
      <p:pic>
        <p:nvPicPr>
          <p:cNvPr id="10" name="Picture 7" descr="S:\Logos\RM-Logo_in _allen_Aufloesungen\Regionalmanagement_Logo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996" y="1985514"/>
            <a:ext cx="3448438" cy="1292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989" y="3415523"/>
            <a:ext cx="7698452" cy="201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Benutzerdefinier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8FC2"/>
      </a:hlink>
      <a:folHlink>
        <a:srgbClr val="17365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-Design">
  <a:themeElements>
    <a:clrScheme name="Benutzerdefinier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8FC2"/>
      </a:hlink>
      <a:folHlink>
        <a:srgbClr val="17365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698</Words>
  <Application>Microsoft Office PowerPoint</Application>
  <PresentationFormat>Benutzerdefiniert</PresentationFormat>
  <Paragraphs>194</Paragraphs>
  <Slides>32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32</vt:i4>
      </vt:variant>
    </vt:vector>
  </HeadingPairs>
  <TitlesOfParts>
    <vt:vector size="40" baseType="lpstr">
      <vt:lpstr>Arial</vt:lpstr>
      <vt:lpstr>Calibri</vt:lpstr>
      <vt:lpstr>Calibri Light</vt:lpstr>
      <vt:lpstr>NeutraDisp-Medium</vt:lpstr>
      <vt:lpstr>NeutraText-Demi</vt:lpstr>
      <vt:lpstr>Office-Design</vt:lpstr>
      <vt:lpstr>Office</vt:lpstr>
      <vt:lpstr>1_Office-Design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FDGI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Maria Krieg</dc:creator>
  <cp:lastModifiedBy>Prager Claudia</cp:lastModifiedBy>
  <cp:revision>102</cp:revision>
  <dcterms:created xsi:type="dcterms:W3CDTF">2017-08-01T08:20:01Z</dcterms:created>
  <dcterms:modified xsi:type="dcterms:W3CDTF">2022-04-01T07:02:41Z</dcterms:modified>
</cp:coreProperties>
</file>